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76"/>
  </p:notesMasterIdLst>
  <p:sldIdLst>
    <p:sldId id="258" r:id="rId2"/>
    <p:sldId id="319" r:id="rId3"/>
    <p:sldId id="320" r:id="rId4"/>
    <p:sldId id="321" r:id="rId5"/>
    <p:sldId id="323" r:id="rId6"/>
    <p:sldId id="349" r:id="rId7"/>
    <p:sldId id="351" r:id="rId8"/>
    <p:sldId id="283" r:id="rId9"/>
    <p:sldId id="350" r:id="rId10"/>
    <p:sldId id="353" r:id="rId11"/>
    <p:sldId id="354" r:id="rId12"/>
    <p:sldId id="352" r:id="rId13"/>
    <p:sldId id="335" r:id="rId14"/>
    <p:sldId id="357" r:id="rId15"/>
    <p:sldId id="266" r:id="rId16"/>
    <p:sldId id="359" r:id="rId17"/>
    <p:sldId id="274" r:id="rId18"/>
    <p:sldId id="275" r:id="rId19"/>
    <p:sldId id="280" r:id="rId20"/>
    <p:sldId id="281" r:id="rId21"/>
    <p:sldId id="282" r:id="rId22"/>
    <p:sldId id="313" r:id="rId23"/>
    <p:sldId id="276" r:id="rId24"/>
    <p:sldId id="324" r:id="rId25"/>
    <p:sldId id="277" r:id="rId26"/>
    <p:sldId id="278" r:id="rId27"/>
    <p:sldId id="279" r:id="rId28"/>
    <p:sldId id="356" r:id="rId29"/>
    <p:sldId id="343" r:id="rId30"/>
    <p:sldId id="367" r:id="rId31"/>
    <p:sldId id="344" r:id="rId32"/>
    <p:sldId id="286" r:id="rId33"/>
    <p:sldId id="293" r:id="rId34"/>
    <p:sldId id="294" r:id="rId35"/>
    <p:sldId id="345" r:id="rId36"/>
    <p:sldId id="346" r:id="rId37"/>
    <p:sldId id="287" r:id="rId38"/>
    <p:sldId id="288" r:id="rId39"/>
    <p:sldId id="309" r:id="rId40"/>
    <p:sldId id="310" r:id="rId41"/>
    <p:sldId id="289" r:id="rId42"/>
    <p:sldId id="290" r:id="rId43"/>
    <p:sldId id="291" r:id="rId44"/>
    <p:sldId id="292" r:id="rId45"/>
    <p:sldId id="347" r:id="rId46"/>
    <p:sldId id="348" r:id="rId47"/>
    <p:sldId id="259" r:id="rId48"/>
    <p:sldId id="260" r:id="rId49"/>
    <p:sldId id="261" r:id="rId50"/>
    <p:sldId id="262" r:id="rId51"/>
    <p:sldId id="306" r:id="rId52"/>
    <p:sldId id="361" r:id="rId53"/>
    <p:sldId id="362" r:id="rId54"/>
    <p:sldId id="363" r:id="rId55"/>
    <p:sldId id="365" r:id="rId56"/>
    <p:sldId id="366" r:id="rId57"/>
    <p:sldId id="305" r:id="rId58"/>
    <p:sldId id="302" r:id="rId59"/>
    <p:sldId id="303" r:id="rId60"/>
    <p:sldId id="307" r:id="rId61"/>
    <p:sldId id="340" r:id="rId62"/>
    <p:sldId id="358" r:id="rId63"/>
    <p:sldId id="300" r:id="rId64"/>
    <p:sldId id="311" r:id="rId65"/>
    <p:sldId id="315" r:id="rId66"/>
    <p:sldId id="316" r:id="rId67"/>
    <p:sldId id="317" r:id="rId68"/>
    <p:sldId id="318" r:id="rId69"/>
    <p:sldId id="312" r:id="rId70"/>
    <p:sldId id="341" r:id="rId71"/>
    <p:sldId id="342" r:id="rId72"/>
    <p:sldId id="304" r:id="rId73"/>
    <p:sldId id="308" r:id="rId74"/>
    <p:sldId id="360" r:id="rId7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0000"/>
    <a:srgbClr val="A40000"/>
    <a:srgbClr val="7491CC"/>
    <a:srgbClr val="ABAECC"/>
    <a:srgbClr val="C1C4CC"/>
    <a:srgbClr val="D1D3D4"/>
    <a:srgbClr val="EEEAFF"/>
    <a:srgbClr val="E3E2FF"/>
    <a:srgbClr val="3C3A37"/>
    <a:srgbClr val="34323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0552" autoAdjust="0"/>
    <p:restoredTop sz="90333" autoAdjust="0"/>
  </p:normalViewPr>
  <p:slideViewPr>
    <p:cSldViewPr>
      <p:cViewPr varScale="1">
        <p:scale>
          <a:sx n="41" d="100"/>
          <a:sy n="41" d="100"/>
        </p:scale>
        <p:origin x="-27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FF014A-5195-4EBD-8E91-700943ED6C6C}" type="datetimeFigureOut">
              <a:rPr lang="en-US" smtClean="0"/>
              <a:pPr/>
              <a:t>10/21/2008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CF3D33-0847-427C-B8EC-EE2475369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F3D33-0847-427C-B8EC-EE2475369A69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Put a picture of each class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F3D33-0847-427C-B8EC-EE2475369A69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Put a picture of each class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F3D33-0847-427C-B8EC-EE2475369A69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Axis of LEAST curvature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F3D33-0847-427C-B8EC-EE2475369A69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F3D33-0847-427C-B8EC-EE2475369A69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F3D33-0847-427C-B8EC-EE2475369A69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F3D33-0847-427C-B8EC-EE2475369A69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F3D33-0847-427C-B8EC-EE2475369A69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3C3A3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Given an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3C3A3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annotated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3C3A3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region, 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3C3A3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first project its vertices onto the scaffold: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3C3A37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F3D33-0847-427C-B8EC-EE2475369A69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3C3A3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Next, parameterize the region,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3C3A3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compute medial axis transform in parameter space …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3C3A37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F3D33-0847-427C-B8EC-EE2475369A69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3C3A3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… build a path along the longest medial axis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3C3A3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…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3C3A37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F3D33-0847-427C-B8EC-EE2475369A69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Add</a:t>
            </a:r>
            <a:r>
              <a:rPr lang="en-US" baseline="0" dirty="0" smtClean="0"/>
              <a:t> big picture (contribution) – concept of scaffold surface</a:t>
            </a:r>
          </a:p>
          <a:p>
            <a:r>
              <a:rPr lang="en-US" baseline="0" dirty="0" smtClean="0"/>
              <a:t>What It means to make a good surface for labeling</a:t>
            </a:r>
          </a:p>
          <a:p>
            <a:endParaRPr lang="en-US" baseline="0" dirty="0" smtClean="0"/>
          </a:p>
          <a:p>
            <a:r>
              <a:rPr lang="en-US" baseline="0" dirty="0" smtClean="0"/>
              <a:t>Add outline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F3D33-0847-427C-B8EC-EE2475369A69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3C3A3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… and finally, apply the label,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3C3A3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centered along that path. 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3C3A37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F3D33-0847-427C-B8EC-EE2475369A69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F3D33-0847-427C-B8EC-EE2475369A69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F3D33-0847-427C-B8EC-EE2475369A69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F3D33-0847-427C-B8EC-EE2475369A69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F3D33-0847-427C-B8EC-EE2475369A69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F3D33-0847-427C-B8EC-EE2475369A69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F3D33-0847-427C-B8EC-EE2475369A69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F3D33-0847-427C-B8EC-EE2475369A69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Describe better how labels</a:t>
            </a:r>
            <a:r>
              <a:rPr lang="en-US" baseline="0" dirty="0" smtClean="0"/>
              <a:t> are done here.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F3D33-0847-427C-B8EC-EE2475369A69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Describe better how labels</a:t>
            </a:r>
            <a:r>
              <a:rPr lang="en-US" baseline="0" dirty="0" smtClean="0"/>
              <a:t> are done here.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F3D33-0847-427C-B8EC-EE2475369A69}" type="slidenum">
              <a:rPr lang="en-US" smtClean="0"/>
              <a:pPr/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Add</a:t>
            </a:r>
            <a:r>
              <a:rPr lang="en-US" baseline="0" dirty="0" smtClean="0"/>
              <a:t> big picture (contribution) – concept of scaffold surface</a:t>
            </a:r>
          </a:p>
          <a:p>
            <a:r>
              <a:rPr lang="en-US" baseline="0" dirty="0" smtClean="0"/>
              <a:t>What It means to make a good surface for labeling</a:t>
            </a:r>
          </a:p>
          <a:p>
            <a:endParaRPr lang="en-US" baseline="0" dirty="0" smtClean="0"/>
          </a:p>
          <a:p>
            <a:r>
              <a:rPr lang="en-US" baseline="0" dirty="0" smtClean="0"/>
              <a:t>Add outline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F3D33-0847-427C-B8EC-EE2475369A69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Describe better how labels</a:t>
            </a:r>
            <a:r>
              <a:rPr lang="en-US" baseline="0" dirty="0" smtClean="0"/>
              <a:t> are done here.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F3D33-0847-427C-B8EC-EE2475369A69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Describe better how labels</a:t>
            </a:r>
            <a:r>
              <a:rPr lang="en-US" baseline="0" dirty="0" smtClean="0"/>
              <a:t> are done here.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F3D33-0847-427C-B8EC-EE2475369A69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F3D33-0847-427C-B8EC-EE2475369A69}" type="slidenum">
              <a:rPr lang="en-US" smtClean="0"/>
              <a:pPr/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F3D33-0847-427C-B8EC-EE2475369A69}" type="slidenum">
              <a:rPr lang="en-US" smtClean="0"/>
              <a:pPr/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F3D33-0847-427C-B8EC-EE2475369A69}" type="slidenum">
              <a:rPr lang="en-US" smtClean="0"/>
              <a:pPr/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Add key ideas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F3D33-0847-427C-B8EC-EE2475369A69}" type="slidenum">
              <a:rPr lang="en-US" smtClean="0"/>
              <a:pPr/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Add</a:t>
            </a:r>
            <a:r>
              <a:rPr lang="en-US" baseline="0" dirty="0" smtClean="0"/>
              <a:t> big picture (contribution) – concept of scaffold surface</a:t>
            </a:r>
          </a:p>
          <a:p>
            <a:r>
              <a:rPr lang="en-US" baseline="0" dirty="0" smtClean="0"/>
              <a:t>What It means to make a good surface for labeling</a:t>
            </a:r>
          </a:p>
          <a:p>
            <a:endParaRPr lang="en-US" baseline="0" dirty="0" smtClean="0"/>
          </a:p>
          <a:p>
            <a:r>
              <a:rPr lang="en-US" baseline="0" dirty="0" smtClean="0"/>
              <a:t>Add outline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F3D33-0847-427C-B8EC-EE2475369A69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Add</a:t>
            </a:r>
            <a:r>
              <a:rPr lang="en-US" baseline="0" dirty="0" smtClean="0"/>
              <a:t> big picture (contribution) – concept of scaffold surface</a:t>
            </a:r>
          </a:p>
          <a:p>
            <a:r>
              <a:rPr lang="en-US" baseline="0" dirty="0" smtClean="0"/>
              <a:t>What It means to make a good surface for labeling</a:t>
            </a:r>
          </a:p>
          <a:p>
            <a:endParaRPr lang="en-US" baseline="0" dirty="0" smtClean="0"/>
          </a:p>
          <a:p>
            <a:r>
              <a:rPr lang="en-US" baseline="0" dirty="0" smtClean="0"/>
              <a:t>Add outline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F3D33-0847-427C-B8EC-EE2475369A69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Give connection to four principles</a:t>
            </a:r>
          </a:p>
          <a:p>
            <a:r>
              <a:rPr lang="en-US" dirty="0" smtClean="0"/>
              <a:t>Take deep breath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F3D33-0847-427C-B8EC-EE2475369A69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F3D33-0847-427C-B8EC-EE2475369A69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F3D33-0847-427C-B8EC-EE2475369A69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Put a picture of each class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F3D33-0847-427C-B8EC-EE2475369A69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vis_title_lite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19050" y="-14288"/>
            <a:ext cx="9182100" cy="6886576"/>
          </a:xfrm>
          <a:prstGeom prst="rect">
            <a:avLst/>
          </a:prstGeom>
          <a:noFill/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3429000"/>
            <a:ext cx="7772400" cy="1981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5800" y="5638800"/>
            <a:ext cx="7772400" cy="990600"/>
          </a:xfrm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52400"/>
            <a:ext cx="2095500" cy="6400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134100" cy="6400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905000"/>
            <a:ext cx="41148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905000"/>
            <a:ext cx="41148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9" name="Picture 15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6872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152400"/>
            <a:ext cx="7924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3820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153400" y="152400"/>
            <a:ext cx="786245" cy="85185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200" baseline="0">
          <a:solidFill>
            <a:srgbClr val="3C3A37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600">
          <a:solidFill>
            <a:srgbClr val="3C3A37"/>
          </a:solidFill>
          <a:latin typeface="Arial" charset="0"/>
          <a:ea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sz="2600">
          <a:solidFill>
            <a:srgbClr val="3C3A37"/>
          </a:solidFill>
          <a:latin typeface="Arial" charset="0"/>
          <a:ea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sz="2600">
          <a:solidFill>
            <a:srgbClr val="3C3A37"/>
          </a:solidFill>
          <a:latin typeface="Arial" charset="0"/>
          <a:ea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sz="2600">
          <a:solidFill>
            <a:srgbClr val="3C3A37"/>
          </a:solidFill>
          <a:latin typeface="Arial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rgbClr val="3C3A37"/>
          </a:solidFill>
          <a:latin typeface="Arial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rgbClr val="3C3A37"/>
          </a:solidFill>
          <a:latin typeface="Arial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rgbClr val="3C3A37"/>
          </a:solidFill>
          <a:latin typeface="Arial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rgbClr val="3C3A37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CB9745"/>
        </a:buClr>
        <a:buChar char="•"/>
        <a:defRPr sz="2000">
          <a:solidFill>
            <a:srgbClr val="3C3A37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A76700"/>
        </a:buClr>
        <a:buFont typeface="Times" charset="0"/>
        <a:buChar char="•"/>
        <a:defRPr>
          <a:solidFill>
            <a:srgbClr val="3C3A37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79767D"/>
        </a:buClr>
        <a:buChar char="•"/>
        <a:defRPr>
          <a:solidFill>
            <a:srgbClr val="3C3A37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rgbClr val="3C3A37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3C3A37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3C3A37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3C3A37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3C3A37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3C3A37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gregc\Documents\vis08\RNA3.avi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85800" y="3810000"/>
            <a:ext cx="8077200" cy="838200"/>
          </a:xfrm>
        </p:spPr>
        <p:txBody>
          <a:bodyPr/>
          <a:lstStyle/>
          <a:p>
            <a:r>
              <a:rPr lang="en-US" sz="3000" dirty="0"/>
              <a:t>Text Scaffolds for Effective Surface Labeling</a:t>
            </a:r>
          </a:p>
        </p:txBody>
      </p:sp>
      <p:sp>
        <p:nvSpPr>
          <p:cNvPr id="6147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685800" y="4724400"/>
            <a:ext cx="7772400" cy="990600"/>
          </a:xfrm>
        </p:spPr>
        <p:txBody>
          <a:bodyPr/>
          <a:lstStyle/>
          <a:p>
            <a:r>
              <a:rPr lang="en-US" sz="2000" dirty="0" smtClean="0"/>
              <a:t>Gregory Cipriano and Michael Gleicher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71954" y="5294911"/>
            <a:ext cx="1091045" cy="118209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" name="Picture 4" descr="C:\Users\gregc\Desktop\UW_logo_200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0800" y="5334000"/>
            <a:ext cx="1143000" cy="114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533400" y="1676400"/>
            <a:ext cx="4114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  <a:buClr>
                <a:srgbClr val="CB9745"/>
              </a:buClr>
              <a:buFontTx/>
              <a:buChar char="•"/>
              <a:defRPr/>
            </a:pPr>
            <a:r>
              <a:rPr kumimoji="0" lang="en-US" sz="1800" b="0" i="1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Legibility</a:t>
            </a:r>
          </a:p>
          <a:p>
            <a:pPr marL="800100" lvl="1" indent="-342900" eaLnBrk="1" hangingPunct="1">
              <a:spcBef>
                <a:spcPct val="20000"/>
              </a:spcBef>
              <a:buClr>
                <a:srgbClr val="CB9745"/>
              </a:buClr>
              <a:buFontTx/>
              <a:buChar char="•"/>
              <a:defRPr/>
            </a:pPr>
            <a:r>
              <a:rPr lang="en-US" sz="1600" kern="0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Text must be readable</a:t>
            </a:r>
          </a:p>
          <a:p>
            <a:pPr marL="800100" lvl="1" indent="-342900" eaLnBrk="1" hangingPunct="1">
              <a:spcBef>
                <a:spcPct val="20000"/>
              </a:spcBef>
              <a:buClr>
                <a:srgbClr val="CB9745"/>
              </a:buClr>
              <a:buFontTx/>
              <a:buChar char="•"/>
              <a:defRPr/>
            </a:pPr>
            <a:r>
              <a:rPr lang="en-US" sz="1600" kern="0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Surface must be smooth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CB9745"/>
              </a:buClr>
              <a:buFontTx/>
              <a:buChar char="•"/>
              <a:defRPr/>
            </a:pPr>
            <a:r>
              <a:rPr kumimoji="0" lang="en-US" sz="1800" b="0" i="1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Visibility</a:t>
            </a:r>
          </a:p>
          <a:p>
            <a:pPr marL="800100" lvl="1" indent="-342900" eaLnBrk="1" hangingPunct="1">
              <a:spcBef>
                <a:spcPct val="20000"/>
              </a:spcBef>
              <a:buClr>
                <a:srgbClr val="CB9745"/>
              </a:buClr>
              <a:buFontTx/>
              <a:buChar char="•"/>
              <a:defRPr/>
            </a:pPr>
            <a:r>
              <a:rPr lang="en-US" sz="1600" kern="0" dirty="0" smtClean="0">
                <a:latin typeface="+mn-lt"/>
                <a:ea typeface="+mn-ea"/>
              </a:rPr>
              <a:t>Scaffold can’t enter occluded regions</a:t>
            </a:r>
          </a:p>
          <a:p>
            <a:pPr marL="800100" lvl="1" indent="-342900" eaLnBrk="1" hangingPunct="1">
              <a:spcBef>
                <a:spcPct val="20000"/>
              </a:spcBef>
              <a:buClr>
                <a:srgbClr val="CB9745"/>
              </a:buClr>
              <a:buFontTx/>
              <a:buChar char="•"/>
              <a:defRPr/>
            </a:pPr>
            <a:r>
              <a:rPr lang="en-US" sz="1600" kern="0" dirty="0" smtClean="0">
                <a:latin typeface="+mn-lt"/>
                <a:ea typeface="+mn-ea"/>
              </a:rPr>
              <a:t>Scaffold must bound object 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CB9745"/>
              </a:buClr>
              <a:buFontTx/>
              <a:buChar char="•"/>
              <a:defRPr/>
            </a:pPr>
            <a:r>
              <a:rPr kumimoji="0" lang="en-US" sz="1800" b="0" i="1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Proximity</a:t>
            </a:r>
          </a:p>
          <a:p>
            <a:pPr marL="800100" lvl="1" indent="-342900" eaLnBrk="1" hangingPunct="1">
              <a:spcBef>
                <a:spcPct val="20000"/>
              </a:spcBef>
              <a:buClr>
                <a:srgbClr val="CB9745"/>
              </a:buClr>
              <a:buFontTx/>
              <a:buChar char="•"/>
              <a:defRPr/>
            </a:pPr>
            <a:r>
              <a:rPr lang="en-US" sz="1600" kern="0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Labels must lie as close as possible to corresponding region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CB9745"/>
              </a:buClr>
              <a:buFontTx/>
              <a:buChar char="•"/>
              <a:defRPr/>
            </a:pPr>
            <a:r>
              <a:rPr lang="en-US" sz="1800" i="1" kern="0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Shape-conveying</a:t>
            </a:r>
          </a:p>
          <a:p>
            <a:pPr marL="800100" lvl="1" indent="-342900" eaLnBrk="1" hangingPunct="1">
              <a:spcBef>
                <a:spcPct val="20000"/>
              </a:spcBef>
              <a:buClr>
                <a:srgbClr val="CB9745"/>
              </a:buClr>
              <a:buFontTx/>
              <a:buChar char="•"/>
              <a:defRPr/>
            </a:pPr>
            <a:r>
              <a:rPr lang="en-US" sz="1600" kern="0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Scaffold should retain as much of the original shape as possible.</a:t>
            </a:r>
          </a:p>
          <a:p>
            <a:pPr marL="800100" lvl="1" indent="-342900" eaLnBrk="1" hangingPunct="1">
              <a:spcBef>
                <a:spcPct val="20000"/>
              </a:spcBef>
              <a:buClr>
                <a:srgbClr val="CB9745"/>
              </a:buClr>
              <a:buFontTx/>
              <a:buChar char="•"/>
              <a:defRPr/>
            </a:pPr>
            <a:endParaRPr lang="en-US" sz="1800" kern="0" dirty="0" smtClean="0">
              <a:solidFill>
                <a:schemeClr val="bg1">
                  <a:lumMod val="65000"/>
                </a:schemeClr>
              </a:solidFill>
              <a:latin typeface="+mn-lt"/>
              <a:ea typeface="+mn-ea"/>
            </a:endParaRPr>
          </a:p>
        </p:txBody>
      </p:sp>
      <p:pic>
        <p:nvPicPr>
          <p:cNvPr id="7" name="Picture 6" descr="Visibility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9048" y="3886200"/>
            <a:ext cx="2103120" cy="16021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 descr="Visibility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9048" y="2133600"/>
            <a:ext cx="2103120" cy="14271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533400" y="1676400"/>
            <a:ext cx="4114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  <a:buClr>
                <a:srgbClr val="CB9745"/>
              </a:buClr>
              <a:buFontTx/>
              <a:buChar char="•"/>
              <a:defRPr/>
            </a:pPr>
            <a:r>
              <a:rPr kumimoji="0" lang="en-US" sz="1800" b="0" i="1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Legibility</a:t>
            </a:r>
          </a:p>
          <a:p>
            <a:pPr marL="800100" lvl="1" indent="-342900" eaLnBrk="1" hangingPunct="1">
              <a:spcBef>
                <a:spcPct val="20000"/>
              </a:spcBef>
              <a:buClr>
                <a:srgbClr val="CB9745"/>
              </a:buClr>
              <a:buFontTx/>
              <a:buChar char="•"/>
              <a:defRPr/>
            </a:pPr>
            <a:r>
              <a:rPr lang="en-US" sz="1600" kern="0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Text must be readable</a:t>
            </a:r>
          </a:p>
          <a:p>
            <a:pPr marL="800100" lvl="1" indent="-342900" eaLnBrk="1" hangingPunct="1">
              <a:spcBef>
                <a:spcPct val="20000"/>
              </a:spcBef>
              <a:buClr>
                <a:srgbClr val="CB9745"/>
              </a:buClr>
              <a:buFontTx/>
              <a:buChar char="•"/>
              <a:defRPr/>
            </a:pPr>
            <a:r>
              <a:rPr lang="en-US" sz="1600" kern="0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Surface must be smooth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CB9745"/>
              </a:buClr>
              <a:buFontTx/>
              <a:buChar char="•"/>
              <a:defRPr/>
            </a:pPr>
            <a:r>
              <a:rPr kumimoji="0" lang="en-US" sz="1800" b="0" i="1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Visibility</a:t>
            </a:r>
          </a:p>
          <a:p>
            <a:pPr marL="800100" lvl="1" indent="-342900" eaLnBrk="1" hangingPunct="1">
              <a:spcBef>
                <a:spcPct val="20000"/>
              </a:spcBef>
              <a:buClr>
                <a:srgbClr val="CB9745"/>
              </a:buClr>
              <a:buFontTx/>
              <a:buChar char="•"/>
              <a:defRPr/>
            </a:pPr>
            <a:r>
              <a:rPr lang="en-US" sz="1600" kern="0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Surface can’t enter occluded regions</a:t>
            </a:r>
          </a:p>
          <a:p>
            <a:pPr marL="800100" lvl="1" indent="-342900" eaLnBrk="1" hangingPunct="1">
              <a:spcBef>
                <a:spcPct val="20000"/>
              </a:spcBef>
              <a:buClr>
                <a:srgbClr val="CB9745"/>
              </a:buClr>
              <a:buFontTx/>
              <a:buChar char="•"/>
              <a:defRPr/>
            </a:pPr>
            <a:r>
              <a:rPr lang="en-US" sz="1600" kern="0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Surface must bound object 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CB9745"/>
              </a:buClr>
              <a:buFontTx/>
              <a:buChar char="•"/>
              <a:defRPr/>
            </a:pPr>
            <a:r>
              <a:rPr kumimoji="0" lang="en-US" sz="1800" b="0" i="1" u="none" strike="noStrike" kern="0" cap="none" spc="0" normalizeH="0" noProof="0" dirty="0" smtClean="0">
                <a:ln>
                  <a:noFill/>
                </a:ln>
                <a:solidFill>
                  <a:srgbClr val="3C3A3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Proximity</a:t>
            </a:r>
          </a:p>
          <a:p>
            <a:pPr marL="800100" lvl="1" indent="-342900" eaLnBrk="1" hangingPunct="1">
              <a:spcBef>
                <a:spcPct val="20000"/>
              </a:spcBef>
              <a:buClr>
                <a:srgbClr val="CB9745"/>
              </a:buClr>
              <a:buFontTx/>
              <a:buChar char="•"/>
              <a:defRPr/>
            </a:pPr>
            <a:r>
              <a:rPr lang="en-US" sz="1600" kern="0" dirty="0" smtClean="0">
                <a:solidFill>
                  <a:srgbClr val="3C3A37"/>
                </a:solidFill>
                <a:latin typeface="+mn-lt"/>
                <a:ea typeface="+mn-ea"/>
              </a:rPr>
              <a:t>Labels must lie as close as possible to corresponding region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CB9745"/>
              </a:buClr>
              <a:buFontTx/>
              <a:buChar char="•"/>
              <a:defRPr/>
            </a:pPr>
            <a:r>
              <a:rPr lang="en-US" sz="1800" i="1" kern="0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Shape-conveying</a:t>
            </a:r>
          </a:p>
          <a:p>
            <a:pPr marL="800100" lvl="1" indent="-342900" eaLnBrk="1" hangingPunct="1">
              <a:spcBef>
                <a:spcPct val="20000"/>
              </a:spcBef>
              <a:buClr>
                <a:srgbClr val="CB9745"/>
              </a:buClr>
              <a:buFontTx/>
              <a:buChar char="•"/>
              <a:defRPr/>
            </a:pPr>
            <a:r>
              <a:rPr lang="en-US" sz="1600" kern="0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Scaffold should retain as much of the original shape as possible.</a:t>
            </a:r>
          </a:p>
          <a:p>
            <a:pPr marL="800100" lvl="1" indent="-342900" eaLnBrk="1" hangingPunct="1">
              <a:spcBef>
                <a:spcPct val="20000"/>
              </a:spcBef>
              <a:buClr>
                <a:srgbClr val="CB9745"/>
              </a:buClr>
              <a:buFontTx/>
              <a:buChar char="•"/>
              <a:defRPr/>
            </a:pPr>
            <a:endParaRPr lang="en-US" sz="1800" kern="0" dirty="0" smtClean="0">
              <a:solidFill>
                <a:srgbClr val="3C3A37"/>
              </a:solidFill>
              <a:latin typeface="+mn-lt"/>
              <a:ea typeface="+mn-ea"/>
            </a:endParaRPr>
          </a:p>
        </p:txBody>
      </p:sp>
      <p:pic>
        <p:nvPicPr>
          <p:cNvPr id="4" name="Picture 3" descr="Proximit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9048" y="3581400"/>
            <a:ext cx="2103120" cy="13289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533400" y="1676400"/>
            <a:ext cx="4114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  <a:buClr>
                <a:srgbClr val="CB9745"/>
              </a:buClr>
              <a:buFontTx/>
              <a:buChar char="•"/>
              <a:defRPr/>
            </a:pPr>
            <a:r>
              <a:rPr kumimoji="0" lang="en-US" sz="1800" b="0" i="1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Legibility</a:t>
            </a:r>
          </a:p>
          <a:p>
            <a:pPr marL="800100" lvl="1" indent="-342900" eaLnBrk="1" hangingPunct="1">
              <a:spcBef>
                <a:spcPct val="20000"/>
              </a:spcBef>
              <a:buClr>
                <a:srgbClr val="CB9745"/>
              </a:buClr>
              <a:buFontTx/>
              <a:buChar char="•"/>
              <a:defRPr/>
            </a:pPr>
            <a:r>
              <a:rPr lang="en-US" sz="1600" kern="0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Text must be readable</a:t>
            </a:r>
          </a:p>
          <a:p>
            <a:pPr marL="800100" lvl="1" indent="-342900" eaLnBrk="1" hangingPunct="1">
              <a:spcBef>
                <a:spcPct val="20000"/>
              </a:spcBef>
              <a:buClr>
                <a:srgbClr val="CB9745"/>
              </a:buClr>
              <a:buFontTx/>
              <a:buChar char="•"/>
              <a:defRPr/>
            </a:pPr>
            <a:r>
              <a:rPr lang="en-US" sz="1600" kern="0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Surface must be smooth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CB9745"/>
              </a:buClr>
              <a:buFontTx/>
              <a:buChar char="•"/>
              <a:defRPr/>
            </a:pPr>
            <a:r>
              <a:rPr kumimoji="0" lang="en-US" sz="1800" b="0" i="1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Visibility</a:t>
            </a:r>
          </a:p>
          <a:p>
            <a:pPr marL="800100" lvl="1" indent="-342900" eaLnBrk="1" hangingPunct="1">
              <a:spcBef>
                <a:spcPct val="20000"/>
              </a:spcBef>
              <a:buClr>
                <a:srgbClr val="CB9745"/>
              </a:buClr>
              <a:buFontTx/>
              <a:buChar char="•"/>
              <a:defRPr/>
            </a:pPr>
            <a:r>
              <a:rPr lang="en-US" sz="1600" kern="0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Surface can’t enter occluded regions</a:t>
            </a:r>
          </a:p>
          <a:p>
            <a:pPr marL="800100" lvl="1" indent="-342900" eaLnBrk="1" hangingPunct="1">
              <a:spcBef>
                <a:spcPct val="20000"/>
              </a:spcBef>
              <a:buClr>
                <a:srgbClr val="CB9745"/>
              </a:buClr>
              <a:buFontTx/>
              <a:buChar char="•"/>
              <a:defRPr/>
            </a:pPr>
            <a:r>
              <a:rPr lang="en-US" sz="1600" kern="0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Surface must bound object 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CB9745"/>
              </a:buClr>
              <a:buFontTx/>
              <a:buChar char="•"/>
              <a:defRPr/>
            </a:pPr>
            <a:r>
              <a:rPr kumimoji="0" lang="en-US" sz="1800" b="0" i="1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Proximity</a:t>
            </a:r>
          </a:p>
          <a:p>
            <a:pPr marL="800100" lvl="1" indent="-342900" eaLnBrk="1" hangingPunct="1">
              <a:spcBef>
                <a:spcPct val="20000"/>
              </a:spcBef>
              <a:buClr>
                <a:srgbClr val="CB9745"/>
              </a:buClr>
              <a:buFontTx/>
              <a:buChar char="•"/>
              <a:defRPr/>
            </a:pPr>
            <a:r>
              <a:rPr lang="en-US" sz="1600" kern="0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Labels must lie as close as possible to corresponding region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CB9745"/>
              </a:buClr>
              <a:buFontTx/>
              <a:buChar char="•"/>
              <a:defRPr/>
            </a:pPr>
            <a:r>
              <a:rPr lang="en-US" sz="1800" i="1" kern="0" dirty="0" smtClean="0">
                <a:solidFill>
                  <a:srgbClr val="3C3A37"/>
                </a:solidFill>
                <a:latin typeface="+mn-lt"/>
                <a:ea typeface="+mn-ea"/>
              </a:rPr>
              <a:t>Shape-conveying</a:t>
            </a:r>
          </a:p>
          <a:p>
            <a:pPr marL="800100" lvl="1" indent="-342900" eaLnBrk="1" hangingPunct="1">
              <a:spcBef>
                <a:spcPct val="20000"/>
              </a:spcBef>
              <a:buClr>
                <a:srgbClr val="CB9745"/>
              </a:buClr>
              <a:buFontTx/>
              <a:buChar char="•"/>
              <a:defRPr/>
            </a:pPr>
            <a:r>
              <a:rPr lang="en-US" sz="1600" kern="0" dirty="0" smtClean="0">
                <a:solidFill>
                  <a:srgbClr val="3C3A37"/>
                </a:solidFill>
                <a:latin typeface="+mn-lt"/>
                <a:ea typeface="+mn-ea"/>
              </a:rPr>
              <a:t>Scaffold should retain as much of the original shape as possible.</a:t>
            </a:r>
          </a:p>
          <a:p>
            <a:pPr marL="800100" lvl="1" indent="-342900" eaLnBrk="1" hangingPunct="1">
              <a:spcBef>
                <a:spcPct val="20000"/>
              </a:spcBef>
              <a:buClr>
                <a:srgbClr val="CB9745"/>
              </a:buClr>
              <a:buFontTx/>
              <a:buChar char="•"/>
              <a:defRPr/>
            </a:pPr>
            <a:endParaRPr lang="en-US" sz="1800" kern="0" dirty="0" smtClean="0">
              <a:solidFill>
                <a:srgbClr val="3C3A37"/>
              </a:solidFill>
              <a:latin typeface="+mn-lt"/>
              <a:ea typeface="+mn-ea"/>
            </a:endParaRPr>
          </a:p>
        </p:txBody>
      </p:sp>
      <p:pic>
        <p:nvPicPr>
          <p:cNvPr id="4" name="Picture 3" descr="ShapeConveyi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9048" y="4419600"/>
            <a:ext cx="2103120" cy="13703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28600" y="1752600"/>
            <a:ext cx="8382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B9745"/>
              </a:buClr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3C3A3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Introduction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B9745"/>
              </a:buClr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3C3A3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Text Scaffold Generation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B9745"/>
              </a:buClr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3C3A3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Labeling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B9745"/>
              </a:buClr>
              <a:buSzTx/>
              <a:buFontTx/>
              <a:buChar char="•"/>
              <a:tabLst/>
              <a:defRPr/>
            </a:pPr>
            <a:r>
              <a:rPr lang="en-US" sz="2000" dirty="0" smtClean="0"/>
              <a:t>Results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B9745"/>
              </a:buClr>
              <a:buSzTx/>
              <a:buFontTx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3C3A37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B9745"/>
              </a:buClr>
              <a:buSzTx/>
              <a:buFontTx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3C3A37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28600" y="1752600"/>
            <a:ext cx="8382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B9745"/>
              </a:buClr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Introduction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B9745"/>
              </a:buClr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Text Scaffold Generation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B9745"/>
              </a:buClr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Labeling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B9745"/>
              </a:buClr>
              <a:buSzTx/>
              <a:buFontTx/>
              <a:buChar char="•"/>
              <a:tabLst/>
              <a:defRPr/>
            </a:pP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Results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B9745"/>
              </a:buClr>
              <a:buSzTx/>
              <a:buFontTx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3C3A37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B9745"/>
              </a:buClr>
              <a:buSzTx/>
              <a:buFontTx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3C3A37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 Scaffold Generation</a:t>
            </a:r>
            <a:endParaRPr lang="en-US" dirty="0"/>
          </a:p>
        </p:txBody>
      </p:sp>
      <p:pic>
        <p:nvPicPr>
          <p:cNvPr id="6" name="Content Placeholder 5" descr="ScaffoldAlgorithm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697987" y="1371600"/>
            <a:ext cx="3702813" cy="5181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5105400" y="1409641"/>
            <a:ext cx="3810000" cy="1752600"/>
          </a:xfrm>
          <a:prstGeom prst="rect">
            <a:avLst/>
          </a:prstGeom>
          <a:solidFill>
            <a:schemeClr val="accent1">
              <a:alpha val="2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500" dirty="0" smtClean="0"/>
              <a:t>Text Scaffold Generation</a:t>
            </a:r>
            <a:br>
              <a:rPr lang="en-US" sz="2500" dirty="0" smtClean="0"/>
            </a:br>
            <a:r>
              <a:rPr lang="en-US" sz="2500" dirty="0" smtClean="0"/>
              <a:t>Step 1: Build Distance Field</a:t>
            </a:r>
            <a:endParaRPr lang="en-US" sz="2500" dirty="0"/>
          </a:p>
        </p:txBody>
      </p:sp>
      <p:pic>
        <p:nvPicPr>
          <p:cNvPr id="4" name="Picture 3" descr="ScaffoldAlgorith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21808" y="1591056"/>
            <a:ext cx="3591496" cy="5025827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1600200"/>
            <a:ext cx="4495800" cy="46482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Why a Distance Field?</a:t>
            </a:r>
          </a:p>
          <a:p>
            <a:r>
              <a:rPr lang="en-US" sz="1800" dirty="0" smtClean="0"/>
              <a:t>Compatible with any input source</a:t>
            </a:r>
          </a:p>
          <a:p>
            <a:r>
              <a:rPr lang="en-US" sz="1800" dirty="0" smtClean="0"/>
              <a:t>Allows arbitrary topological changes</a:t>
            </a:r>
          </a:p>
          <a:p>
            <a:r>
              <a:rPr lang="en-US" sz="1800" dirty="0" smtClean="0"/>
              <a:t>Quick, and simple to work with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" y="6248400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50" dirty="0" smtClean="0"/>
              <a:t>* R. </a:t>
            </a:r>
            <a:r>
              <a:rPr lang="en-US" sz="1050" dirty="0" err="1" smtClean="0"/>
              <a:t>Satherley</a:t>
            </a:r>
            <a:r>
              <a:rPr lang="en-US" sz="1050" dirty="0" smtClean="0"/>
              <a:t> and M. W. Jones. Vector-city vector distance transform. </a:t>
            </a:r>
            <a:r>
              <a:rPr lang="en-US" sz="1050" i="1" dirty="0" smtClean="0"/>
              <a:t>Computer Vision and Image Understanding, </a:t>
            </a:r>
            <a:r>
              <a:rPr lang="en-US" sz="1050" dirty="0" smtClean="0"/>
              <a:t>82:238–254, 2001.</a:t>
            </a:r>
            <a:endParaRPr lang="en-US" sz="10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5105400" y="1409641"/>
            <a:ext cx="3810000" cy="1752600"/>
          </a:xfrm>
          <a:prstGeom prst="rect">
            <a:avLst/>
          </a:prstGeom>
          <a:solidFill>
            <a:schemeClr val="accent1">
              <a:alpha val="2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500" dirty="0" smtClean="0"/>
              <a:t>Text Scaffold Generation</a:t>
            </a:r>
            <a:br>
              <a:rPr lang="en-US" sz="2500" dirty="0" smtClean="0"/>
            </a:br>
            <a:r>
              <a:rPr lang="en-US" sz="2500" dirty="0" smtClean="0"/>
              <a:t>Step 1: Build Distance Field</a:t>
            </a:r>
            <a:endParaRPr lang="en-US" sz="2500" dirty="0"/>
          </a:p>
        </p:txBody>
      </p:sp>
      <p:pic>
        <p:nvPicPr>
          <p:cNvPr id="4" name="Picture 3" descr="ScaffoldAlgorith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21808" y="1591056"/>
            <a:ext cx="3591496" cy="5025827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1524000"/>
            <a:ext cx="4495800" cy="47244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Steps:</a:t>
            </a:r>
          </a:p>
          <a:p>
            <a:r>
              <a:rPr lang="en-US" sz="1800" dirty="0" err="1" smtClean="0"/>
              <a:t>Rasterize</a:t>
            </a:r>
            <a:r>
              <a:rPr lang="en-US" sz="1800" dirty="0" smtClean="0"/>
              <a:t> into </a:t>
            </a:r>
            <a:r>
              <a:rPr lang="en-US" sz="1800" dirty="0" err="1" smtClean="0"/>
              <a:t>voxels</a:t>
            </a:r>
            <a:endParaRPr lang="en-US" sz="1800" dirty="0" smtClean="0"/>
          </a:p>
          <a:p>
            <a:pPr lvl="1"/>
            <a:r>
              <a:rPr lang="en-US" sz="1600" dirty="0" smtClean="0"/>
              <a:t>From mesh or CSG </a:t>
            </a:r>
            <a:r>
              <a:rPr lang="en-US" sz="1600" dirty="0" smtClean="0"/>
              <a:t>source</a:t>
            </a:r>
          </a:p>
          <a:p>
            <a:pPr lvl="1"/>
            <a:r>
              <a:rPr lang="en-US" sz="1600" dirty="0" smtClean="0"/>
              <a:t>In all figures: 40</a:t>
            </a:r>
            <a:r>
              <a:rPr lang="en-US" sz="1600" baseline="30000" dirty="0" smtClean="0"/>
              <a:t>3</a:t>
            </a:r>
            <a:endParaRPr lang="en-US" sz="1600" baseline="30000" dirty="0" smtClean="0"/>
          </a:p>
          <a:p>
            <a:r>
              <a:rPr lang="en-US" sz="1800" dirty="0" smtClean="0"/>
              <a:t>Then build distance field</a:t>
            </a:r>
          </a:p>
          <a:p>
            <a:pPr lvl="1"/>
            <a:r>
              <a:rPr lang="en-US" sz="1400" dirty="0" smtClean="0"/>
              <a:t>We use the Vector-City Vector Distance </a:t>
            </a:r>
            <a:r>
              <a:rPr lang="en-US" sz="1400" dirty="0" smtClean="0"/>
              <a:t>Transform</a:t>
            </a:r>
            <a:r>
              <a:rPr lang="en-US" sz="1200" dirty="0" smtClean="0"/>
              <a:t>*</a:t>
            </a:r>
          </a:p>
          <a:p>
            <a:pPr lvl="1"/>
            <a:r>
              <a:rPr lang="en-US" sz="1400" dirty="0" smtClean="0"/>
              <a:t>Each </a:t>
            </a:r>
            <a:r>
              <a:rPr lang="en-US" sz="1400" dirty="0" err="1" smtClean="0"/>
              <a:t>voxel</a:t>
            </a:r>
            <a:r>
              <a:rPr lang="en-US" sz="1400" dirty="0" smtClean="0"/>
              <a:t> contains the scalar distance to surface</a:t>
            </a:r>
            <a:endParaRPr lang="en-US" sz="1400" dirty="0" smtClean="0"/>
          </a:p>
          <a:p>
            <a:pPr lvl="1"/>
            <a:r>
              <a:rPr lang="en-US" sz="1400" dirty="0" smtClean="0"/>
              <a:t>Negative </a:t>
            </a:r>
            <a:r>
              <a:rPr lang="en-US" sz="1400" dirty="0" smtClean="0"/>
              <a:t>inside object, positive outside</a:t>
            </a:r>
          </a:p>
          <a:p>
            <a:pPr lvl="2"/>
            <a:endParaRPr lang="en-US" sz="1600" dirty="0" smtClean="0"/>
          </a:p>
        </p:txBody>
      </p:sp>
      <p:sp>
        <p:nvSpPr>
          <p:cNvPr id="7" name="Rectangle 6"/>
          <p:cNvSpPr/>
          <p:nvPr/>
        </p:nvSpPr>
        <p:spPr>
          <a:xfrm>
            <a:off x="228600" y="6248400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50" dirty="0" smtClean="0"/>
              <a:t>* R. </a:t>
            </a:r>
            <a:r>
              <a:rPr lang="en-US" sz="1050" dirty="0" err="1" smtClean="0"/>
              <a:t>Satherley</a:t>
            </a:r>
            <a:r>
              <a:rPr lang="en-US" sz="1050" dirty="0" smtClean="0"/>
              <a:t> and M. W. Jones. Vector-city vector distance transform. </a:t>
            </a:r>
            <a:r>
              <a:rPr lang="en-US" sz="1050" i="1" dirty="0" smtClean="0"/>
              <a:t>Computer Vision and Image Understanding, </a:t>
            </a:r>
            <a:r>
              <a:rPr lang="en-US" sz="1050" dirty="0" smtClean="0"/>
              <a:t>82:238–254, 2001.</a:t>
            </a:r>
            <a:endParaRPr lang="en-US" sz="10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5960618" y="3185419"/>
            <a:ext cx="3030982" cy="635583"/>
          </a:xfrm>
          <a:prstGeom prst="rect">
            <a:avLst/>
          </a:prstGeom>
          <a:solidFill>
            <a:schemeClr val="accent1">
              <a:alpha val="2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500" dirty="0" smtClean="0"/>
              <a:t>Text Scaffold Generation</a:t>
            </a:r>
            <a:br>
              <a:rPr lang="en-US" sz="2500" dirty="0" smtClean="0"/>
            </a:br>
            <a:r>
              <a:rPr lang="en-US" sz="2500" dirty="0" smtClean="0"/>
              <a:t>Step 2: Dilate &amp; Add Visibility Weight</a:t>
            </a:r>
            <a:endParaRPr lang="en-US" sz="25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2286000"/>
            <a:ext cx="5029200" cy="42672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What is visibility weight?</a:t>
            </a:r>
          </a:p>
        </p:txBody>
      </p:sp>
      <p:pic>
        <p:nvPicPr>
          <p:cNvPr id="8" name="Picture 7" descr="ScaffoldAlgorith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21808" y="1591056"/>
            <a:ext cx="3591496" cy="5025827"/>
          </a:xfrm>
          <a:prstGeom prst="rect">
            <a:avLst/>
          </a:prstGeom>
        </p:spPr>
      </p:pic>
      <p:pic>
        <p:nvPicPr>
          <p:cNvPr id="9" name="Picture 8" descr="AmbWeight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153" y="2851272"/>
            <a:ext cx="2631988" cy="2635128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1720708" y="3564965"/>
            <a:ext cx="1585002" cy="1358573"/>
            <a:chOff x="4122037" y="3741100"/>
            <a:chExt cx="1585002" cy="1358573"/>
          </a:xfrm>
          <a:effectLst>
            <a:glow rad="139700">
              <a:schemeClr val="accent3">
                <a:satMod val="175000"/>
                <a:alpha val="40000"/>
              </a:schemeClr>
            </a:glow>
          </a:effectLst>
        </p:grpSpPr>
        <p:cxnSp>
          <p:nvCxnSpPr>
            <p:cNvPr id="13" name="Straight Arrow Connector 12"/>
            <p:cNvCxnSpPr/>
            <p:nvPr/>
          </p:nvCxnSpPr>
          <p:spPr bwMode="auto">
            <a:xfrm flipV="1">
              <a:off x="4888083" y="4044778"/>
              <a:ext cx="408847" cy="40095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C4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6" name="Straight Arrow Connector 15"/>
            <p:cNvCxnSpPr/>
            <p:nvPr/>
          </p:nvCxnSpPr>
          <p:spPr bwMode="auto">
            <a:xfrm rot="16200000" flipV="1">
              <a:off x="4487821" y="4046580"/>
              <a:ext cx="408243" cy="392284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C4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8" name="Straight Arrow Connector 17"/>
            <p:cNvCxnSpPr/>
            <p:nvPr/>
          </p:nvCxnSpPr>
          <p:spPr bwMode="auto">
            <a:xfrm>
              <a:off x="4889196" y="4445728"/>
              <a:ext cx="368604" cy="35487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C4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0" name="Straight Arrow Connector 19"/>
            <p:cNvCxnSpPr/>
            <p:nvPr/>
          </p:nvCxnSpPr>
          <p:spPr bwMode="auto">
            <a:xfrm rot="10800000" flipV="1">
              <a:off x="4495802" y="4440195"/>
              <a:ext cx="380998" cy="360404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C4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3" name="Straight Arrow Connector 22"/>
            <p:cNvCxnSpPr/>
            <p:nvPr/>
          </p:nvCxnSpPr>
          <p:spPr bwMode="auto">
            <a:xfrm>
              <a:off x="4876800" y="4419600"/>
              <a:ext cx="830239" cy="1573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C4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4" name="Straight Arrow Connector 23"/>
            <p:cNvCxnSpPr/>
            <p:nvPr/>
          </p:nvCxnSpPr>
          <p:spPr bwMode="auto">
            <a:xfrm rot="5400000" flipH="1" flipV="1">
              <a:off x="4537157" y="4079957"/>
              <a:ext cx="679287" cy="1573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C4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5" name="Straight Arrow Connector 24"/>
            <p:cNvCxnSpPr/>
            <p:nvPr/>
          </p:nvCxnSpPr>
          <p:spPr bwMode="auto">
            <a:xfrm rot="5400000">
              <a:off x="4537157" y="4759243"/>
              <a:ext cx="679287" cy="1573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C4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6" name="Straight Arrow Connector 25"/>
            <p:cNvCxnSpPr/>
            <p:nvPr/>
          </p:nvCxnSpPr>
          <p:spPr bwMode="auto">
            <a:xfrm rot="10800000">
              <a:off x="4122037" y="4419600"/>
              <a:ext cx="754763" cy="1573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C4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5960618" y="3185419"/>
            <a:ext cx="3030982" cy="635583"/>
          </a:xfrm>
          <a:prstGeom prst="rect">
            <a:avLst/>
          </a:prstGeom>
          <a:solidFill>
            <a:schemeClr val="accent1">
              <a:alpha val="2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500" dirty="0" smtClean="0"/>
              <a:t>Text Scaffold Generation</a:t>
            </a:r>
            <a:br>
              <a:rPr lang="en-US" sz="2500" dirty="0" smtClean="0"/>
            </a:br>
            <a:r>
              <a:rPr lang="en-US" sz="2500" dirty="0" smtClean="0"/>
              <a:t>Step 2: Dilate &amp; Add Visibility Weight</a:t>
            </a:r>
            <a:endParaRPr lang="en-US" sz="25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2286000"/>
            <a:ext cx="5029200" cy="42672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What is visibility weight?</a:t>
            </a:r>
          </a:p>
        </p:txBody>
      </p:sp>
      <p:pic>
        <p:nvPicPr>
          <p:cNvPr id="8" name="Picture 7" descr="ScaffoldAlgorith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21808" y="1591056"/>
            <a:ext cx="3591496" cy="5025827"/>
          </a:xfrm>
          <a:prstGeom prst="rect">
            <a:avLst/>
          </a:prstGeom>
        </p:spPr>
      </p:pic>
      <p:pic>
        <p:nvPicPr>
          <p:cNvPr id="9" name="Picture 8" descr="AmbWeight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153" y="2851272"/>
            <a:ext cx="2631987" cy="26351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Idea: Placing Text on a Surface</a:t>
            </a:r>
          </a:p>
        </p:txBody>
      </p:sp>
      <p:pic>
        <p:nvPicPr>
          <p:cNvPr id="5" name="Content Placeholder 4" descr="Brain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1752600"/>
            <a:ext cx="5969000" cy="4783138"/>
          </a:xfrm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3200400" y="1371600"/>
            <a:ext cx="2579321" cy="470898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en-US" sz="30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ea typeface="ＭＳ Ｐゴシック" charset="-128"/>
                <a:cs typeface="+mn-cs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5960618" y="3185419"/>
            <a:ext cx="3030982" cy="635583"/>
          </a:xfrm>
          <a:prstGeom prst="rect">
            <a:avLst/>
          </a:prstGeom>
          <a:solidFill>
            <a:schemeClr val="accent1">
              <a:alpha val="2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500" dirty="0" smtClean="0"/>
              <a:t>Text Scaffold Generation</a:t>
            </a:r>
            <a:br>
              <a:rPr lang="en-US" sz="2500" dirty="0" smtClean="0"/>
            </a:br>
            <a:r>
              <a:rPr lang="en-US" sz="2500" dirty="0" smtClean="0"/>
              <a:t>Step 2: Dilate &amp; Add Visibility Weight</a:t>
            </a:r>
            <a:endParaRPr lang="en-US" sz="25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2286000"/>
            <a:ext cx="5029200" cy="42672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What is visibility weight?</a:t>
            </a:r>
          </a:p>
        </p:txBody>
      </p:sp>
      <p:pic>
        <p:nvPicPr>
          <p:cNvPr id="8" name="Picture 7" descr="ScaffoldAlgorith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21808" y="1591056"/>
            <a:ext cx="3591496" cy="5025827"/>
          </a:xfrm>
          <a:prstGeom prst="rect">
            <a:avLst/>
          </a:prstGeom>
        </p:spPr>
      </p:pic>
      <p:pic>
        <p:nvPicPr>
          <p:cNvPr id="3074" name="Picture 2" descr="U:\private\papers\vis08\TalkFigures\AmbWeightFul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2895600"/>
            <a:ext cx="4924168" cy="14950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5960618" y="3185419"/>
            <a:ext cx="3030982" cy="635583"/>
          </a:xfrm>
          <a:prstGeom prst="rect">
            <a:avLst/>
          </a:prstGeom>
          <a:solidFill>
            <a:schemeClr val="accent1">
              <a:alpha val="2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500" dirty="0" smtClean="0"/>
              <a:t>Text Scaffold Generation</a:t>
            </a:r>
            <a:br>
              <a:rPr lang="en-US" sz="2500" dirty="0" smtClean="0"/>
            </a:br>
            <a:r>
              <a:rPr lang="en-US" sz="2500" dirty="0" smtClean="0"/>
              <a:t>Step 2: Dilate &amp; Add Visibility Weight</a:t>
            </a:r>
            <a:endParaRPr lang="en-US" sz="25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2057400"/>
            <a:ext cx="5029200" cy="44196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Combining Dilation &amp; Visibility Weight: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Parameters:</a:t>
            </a:r>
          </a:p>
          <a:p>
            <a:r>
              <a:rPr lang="en-US" i="1" dirty="0" err="1" smtClean="0"/>
              <a:t>w</a:t>
            </a:r>
            <a:r>
              <a:rPr lang="en-US" i="1" baseline="-25000" dirty="0" err="1" smtClean="0"/>
              <a:t>a</a:t>
            </a:r>
            <a:r>
              <a:rPr lang="en-US" dirty="0" smtClean="0"/>
              <a:t> controls how much the scaffold avoids occluded regions</a:t>
            </a:r>
          </a:p>
          <a:p>
            <a:r>
              <a:rPr lang="en-US" i="1" dirty="0" smtClean="0"/>
              <a:t>w</a:t>
            </a:r>
            <a:r>
              <a:rPr lang="en-US" i="1" baseline="-25000" dirty="0" smtClean="0"/>
              <a:t>d</a:t>
            </a:r>
            <a:r>
              <a:rPr lang="en-US" dirty="0" smtClean="0"/>
              <a:t> is just a constant dilation amount</a:t>
            </a:r>
            <a:endParaRPr lang="en-US" baseline="-25000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8" name="Picture 7" descr="ScaffoldAlgorith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21808" y="1591056"/>
            <a:ext cx="3591496" cy="5025827"/>
          </a:xfrm>
          <a:prstGeom prst="rect">
            <a:avLst/>
          </a:prstGeom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2819401"/>
            <a:ext cx="4524373" cy="1447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sx="101000" sy="101000" algn="tl" rotWithShape="0">
              <a:srgbClr val="000000">
                <a:alpha val="6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5960618" y="3185419"/>
            <a:ext cx="3030982" cy="635583"/>
          </a:xfrm>
          <a:prstGeom prst="rect">
            <a:avLst/>
          </a:prstGeom>
          <a:solidFill>
            <a:schemeClr val="accent1">
              <a:alpha val="2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500" dirty="0" smtClean="0"/>
              <a:t>Text Scaffold Generation</a:t>
            </a:r>
            <a:br>
              <a:rPr lang="en-US" sz="2500" dirty="0" smtClean="0"/>
            </a:br>
            <a:r>
              <a:rPr lang="en-US" sz="2500" dirty="0" smtClean="0"/>
              <a:t>Step 2: Dilate &amp; Add Visibility Weight</a:t>
            </a:r>
            <a:endParaRPr lang="en-US" sz="2500" dirty="0"/>
          </a:p>
        </p:txBody>
      </p:sp>
      <p:pic>
        <p:nvPicPr>
          <p:cNvPr id="8" name="Picture 7" descr="ScaffoldAlgorith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21808" y="1591056"/>
            <a:ext cx="3591496" cy="5025827"/>
          </a:xfrm>
          <a:prstGeom prst="rect">
            <a:avLst/>
          </a:prstGeom>
        </p:spPr>
      </p:pic>
      <p:pic>
        <p:nvPicPr>
          <p:cNvPr id="9" name="Content Placeholder 8" descr="CutawayView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1453" y="2538359"/>
            <a:ext cx="4331547" cy="306477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5961888" y="3802586"/>
            <a:ext cx="3029712" cy="639097"/>
          </a:xfrm>
          <a:prstGeom prst="rect">
            <a:avLst/>
          </a:prstGeom>
          <a:solidFill>
            <a:schemeClr val="accent1">
              <a:alpha val="2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500" dirty="0" smtClean="0"/>
              <a:t>Text Scaffold Generation</a:t>
            </a:r>
            <a:br>
              <a:rPr lang="en-US" sz="2500" dirty="0" smtClean="0"/>
            </a:br>
            <a:r>
              <a:rPr lang="en-US" sz="2500" dirty="0" smtClean="0"/>
              <a:t>Step 3: Smooth Field</a:t>
            </a:r>
            <a:endParaRPr lang="en-US" sz="25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371600"/>
            <a:ext cx="4724400" cy="51816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Convolve field with Gaussian filter</a:t>
            </a:r>
          </a:p>
        </p:txBody>
      </p:sp>
      <p:pic>
        <p:nvPicPr>
          <p:cNvPr id="7" name="Picture 6" descr="ScaffoldAlgorith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21808" y="1591056"/>
            <a:ext cx="3591496" cy="5025827"/>
          </a:xfrm>
          <a:prstGeom prst="rect">
            <a:avLst/>
          </a:prstGeom>
        </p:spPr>
      </p:pic>
      <p:pic>
        <p:nvPicPr>
          <p:cNvPr id="9" name="Picture 8" descr="Blur-Star-Ori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057400"/>
            <a:ext cx="1756191" cy="1771429"/>
          </a:xfrm>
          <a:prstGeom prst="rect">
            <a:avLst/>
          </a:prstGeom>
        </p:spPr>
      </p:pic>
      <p:pic>
        <p:nvPicPr>
          <p:cNvPr id="10" name="Picture 9" descr="Blur-Star-Ligh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3505200"/>
            <a:ext cx="1904762" cy="1904762"/>
          </a:xfrm>
          <a:prstGeom prst="rect">
            <a:avLst/>
          </a:prstGeom>
        </p:spPr>
      </p:pic>
      <p:pic>
        <p:nvPicPr>
          <p:cNvPr id="11" name="Picture 10" descr="Blur-Star-Light-Ou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2552" y="5235124"/>
            <a:ext cx="1459048" cy="1470476"/>
          </a:xfrm>
          <a:prstGeom prst="rect">
            <a:avLst/>
          </a:prstGeom>
        </p:spPr>
      </p:pic>
      <p:sp>
        <p:nvSpPr>
          <p:cNvPr id="12" name="Left Arrow 8"/>
          <p:cNvSpPr>
            <a:spLocks noChangeArrowheads="1"/>
          </p:cNvSpPr>
          <p:nvPr/>
        </p:nvSpPr>
        <p:spPr bwMode="auto">
          <a:xfrm rot="13287985">
            <a:off x="1704398" y="3592019"/>
            <a:ext cx="587714" cy="120425"/>
          </a:xfrm>
          <a:prstGeom prst="leftArrow">
            <a:avLst>
              <a:gd name="adj1" fmla="val 50000"/>
              <a:gd name="adj2" fmla="val 49963"/>
            </a:avLst>
          </a:prstGeom>
          <a:solidFill>
            <a:schemeClr val="accent2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13" name="Left Arrow 8"/>
          <p:cNvSpPr>
            <a:spLocks noChangeArrowheads="1"/>
          </p:cNvSpPr>
          <p:nvPr/>
        </p:nvSpPr>
        <p:spPr bwMode="auto">
          <a:xfrm rot="13287985">
            <a:off x="3386977" y="5181921"/>
            <a:ext cx="587715" cy="120425"/>
          </a:xfrm>
          <a:prstGeom prst="leftArrow">
            <a:avLst>
              <a:gd name="adj1" fmla="val 50000"/>
              <a:gd name="adj2" fmla="val 49963"/>
            </a:avLst>
          </a:prstGeom>
          <a:solidFill>
            <a:schemeClr val="accent2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5961888" y="3802586"/>
            <a:ext cx="3029712" cy="639097"/>
          </a:xfrm>
          <a:prstGeom prst="rect">
            <a:avLst/>
          </a:prstGeom>
          <a:solidFill>
            <a:schemeClr val="accent1">
              <a:alpha val="2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500" dirty="0" smtClean="0"/>
              <a:t>Text Scaffold Generation</a:t>
            </a:r>
            <a:br>
              <a:rPr lang="en-US" sz="2500" dirty="0" smtClean="0"/>
            </a:br>
            <a:r>
              <a:rPr lang="en-US" sz="2500" dirty="0" smtClean="0"/>
              <a:t>Step 3: Smooth Field</a:t>
            </a:r>
            <a:endParaRPr lang="en-US" sz="25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371600"/>
            <a:ext cx="4724400" cy="51816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Convolve field with Gaussian filter</a:t>
            </a:r>
          </a:p>
        </p:txBody>
      </p:sp>
      <p:pic>
        <p:nvPicPr>
          <p:cNvPr id="7" name="Picture 6" descr="ScaffoldAlgorith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21808" y="1591056"/>
            <a:ext cx="3591496" cy="5025827"/>
          </a:xfrm>
          <a:prstGeom prst="rect">
            <a:avLst/>
          </a:prstGeom>
        </p:spPr>
      </p:pic>
      <p:pic>
        <p:nvPicPr>
          <p:cNvPr id="9" name="Picture 8" descr="Blur-Star-Ori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057400"/>
            <a:ext cx="1756191" cy="1771429"/>
          </a:xfrm>
          <a:prstGeom prst="rect">
            <a:avLst/>
          </a:prstGeom>
        </p:spPr>
      </p:pic>
      <p:pic>
        <p:nvPicPr>
          <p:cNvPr id="10" name="Picture 9" descr="Blur-Star-Ligh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3505200"/>
            <a:ext cx="1904762" cy="1904762"/>
          </a:xfrm>
          <a:prstGeom prst="rect">
            <a:avLst/>
          </a:prstGeom>
        </p:spPr>
      </p:pic>
      <p:pic>
        <p:nvPicPr>
          <p:cNvPr id="11" name="Picture 10" descr="Blur-Star-Light-Ou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2552" y="5236796"/>
            <a:ext cx="1459048" cy="1467131"/>
          </a:xfrm>
          <a:prstGeom prst="rect">
            <a:avLst/>
          </a:prstGeom>
        </p:spPr>
      </p:pic>
      <p:sp>
        <p:nvSpPr>
          <p:cNvPr id="12" name="Left Arrow 8"/>
          <p:cNvSpPr>
            <a:spLocks noChangeArrowheads="1"/>
          </p:cNvSpPr>
          <p:nvPr/>
        </p:nvSpPr>
        <p:spPr bwMode="auto">
          <a:xfrm rot="13287985">
            <a:off x="1704398" y="3592019"/>
            <a:ext cx="587714" cy="120425"/>
          </a:xfrm>
          <a:prstGeom prst="leftArrow">
            <a:avLst>
              <a:gd name="adj1" fmla="val 50000"/>
              <a:gd name="adj2" fmla="val 49963"/>
            </a:avLst>
          </a:prstGeom>
          <a:solidFill>
            <a:schemeClr val="accent2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13" name="Left Arrow 8"/>
          <p:cNvSpPr>
            <a:spLocks noChangeArrowheads="1"/>
          </p:cNvSpPr>
          <p:nvPr/>
        </p:nvSpPr>
        <p:spPr bwMode="auto">
          <a:xfrm rot="13287985">
            <a:off x="3386977" y="5181921"/>
            <a:ext cx="587715" cy="120425"/>
          </a:xfrm>
          <a:prstGeom prst="leftArrow">
            <a:avLst>
              <a:gd name="adj1" fmla="val 50000"/>
              <a:gd name="adj2" fmla="val 49963"/>
            </a:avLst>
          </a:prstGeom>
          <a:solidFill>
            <a:schemeClr val="accent2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500" dirty="0" smtClean="0"/>
              <a:t>Text Scaffold Generation</a:t>
            </a:r>
            <a:br>
              <a:rPr lang="en-US" sz="2500" dirty="0" smtClean="0"/>
            </a:br>
            <a:r>
              <a:rPr lang="en-US" sz="2500" dirty="0" smtClean="0"/>
              <a:t>Step 4: Erode to Fit</a:t>
            </a:r>
            <a:endParaRPr lang="en-US" sz="25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371600"/>
            <a:ext cx="4800600" cy="51816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	Add </a:t>
            </a:r>
            <a:r>
              <a:rPr lang="en-US" dirty="0" smtClean="0"/>
              <a:t>constant value to field</a:t>
            </a:r>
          </a:p>
          <a:p>
            <a:pPr lvl="1"/>
            <a:r>
              <a:rPr lang="en-US" dirty="0" smtClean="0"/>
              <a:t>Automatically chosen to make sure new field fits as tightly to the original object as possible</a:t>
            </a:r>
          </a:p>
          <a:p>
            <a:pPr lvl="1"/>
            <a:r>
              <a:rPr lang="en-US" dirty="0" smtClean="0"/>
              <a:t>Causes </a:t>
            </a:r>
            <a:r>
              <a:rPr lang="en-US" dirty="0" err="1" smtClean="0"/>
              <a:t>isosurface</a:t>
            </a:r>
            <a:r>
              <a:rPr lang="en-US" dirty="0" smtClean="0"/>
              <a:t> to contract inward (i.e. erode)</a:t>
            </a:r>
          </a:p>
          <a:p>
            <a:pPr lvl="1"/>
            <a:endParaRPr lang="en-US" dirty="0" smtClean="0"/>
          </a:p>
        </p:txBody>
      </p:sp>
      <p:pic>
        <p:nvPicPr>
          <p:cNvPr id="7" name="Picture 6" descr="ScaffoldAlgorith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21808" y="1591056"/>
            <a:ext cx="3591496" cy="502582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5961888" y="4436899"/>
            <a:ext cx="3029712" cy="516101"/>
          </a:xfrm>
          <a:prstGeom prst="rect">
            <a:avLst/>
          </a:prstGeom>
          <a:solidFill>
            <a:schemeClr val="accent1">
              <a:alpha val="2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5943600" y="5105400"/>
            <a:ext cx="2286000" cy="381000"/>
          </a:xfrm>
          <a:prstGeom prst="rect">
            <a:avLst/>
          </a:prstGeom>
          <a:solidFill>
            <a:schemeClr val="accent1">
              <a:alpha val="2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500" dirty="0" smtClean="0"/>
              <a:t>Text Scaffold Generation</a:t>
            </a:r>
            <a:br>
              <a:rPr lang="en-US" sz="2500" dirty="0" smtClean="0"/>
            </a:br>
            <a:r>
              <a:rPr lang="en-US" sz="2500" dirty="0" smtClean="0"/>
              <a:t>Step 5: Build Scaffold Mesh</a:t>
            </a:r>
            <a:endParaRPr lang="en-US" sz="25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371600"/>
            <a:ext cx="4800600" cy="51816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	We </a:t>
            </a:r>
            <a:r>
              <a:rPr lang="en-US" dirty="0" smtClean="0"/>
              <a:t>now have the scaffold…</a:t>
            </a:r>
          </a:p>
          <a:p>
            <a:pPr lvl="1"/>
            <a:r>
              <a:rPr lang="en-US" dirty="0" smtClean="0"/>
              <a:t>Just need to extract a mesh from it</a:t>
            </a:r>
          </a:p>
          <a:p>
            <a:pPr lvl="1"/>
            <a:r>
              <a:rPr lang="en-US" dirty="0" smtClean="0"/>
              <a:t>Using Marching Cubes</a:t>
            </a:r>
            <a:r>
              <a:rPr lang="en-US" sz="1400" dirty="0" smtClean="0"/>
              <a:t>*</a:t>
            </a:r>
          </a:p>
        </p:txBody>
      </p:sp>
      <p:pic>
        <p:nvPicPr>
          <p:cNvPr id="7" name="Picture 6" descr="ScaffoldAlgorith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21808" y="1591056"/>
            <a:ext cx="3591496" cy="5025827"/>
          </a:xfrm>
          <a:prstGeom prst="rect">
            <a:avLst/>
          </a:prstGeom>
        </p:spPr>
      </p:pic>
      <p:pic>
        <p:nvPicPr>
          <p:cNvPr id="8" name="Picture 2" descr="U:\private\papers\vis08\TalkFigures\out0004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143000" y="2971800"/>
            <a:ext cx="3188043" cy="245234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228600" y="6096000"/>
            <a:ext cx="4572000" cy="57708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50" dirty="0" smtClean="0"/>
              <a:t>* W. E. </a:t>
            </a:r>
            <a:r>
              <a:rPr lang="en-US" sz="1050" dirty="0" err="1" smtClean="0"/>
              <a:t>Lorensen</a:t>
            </a:r>
            <a:r>
              <a:rPr lang="en-US" sz="1050" dirty="0" smtClean="0"/>
              <a:t> and H. E. Cline. </a:t>
            </a:r>
            <a:r>
              <a:rPr lang="en-US" sz="1050" u="sng" dirty="0" smtClean="0"/>
              <a:t>Marching cubes: A high resolution 3d </a:t>
            </a:r>
            <a:r>
              <a:rPr lang="fr-FR" sz="1050" u="sng" dirty="0" smtClean="0"/>
              <a:t>surface construction </a:t>
            </a:r>
            <a:r>
              <a:rPr lang="fr-FR" sz="1050" u="sng" dirty="0" err="1" smtClean="0"/>
              <a:t>algorithm</a:t>
            </a:r>
            <a:r>
              <a:rPr lang="fr-FR" sz="1050" u="sng" dirty="0" smtClean="0"/>
              <a:t>.</a:t>
            </a:r>
            <a:r>
              <a:rPr lang="fr-FR" sz="1050" dirty="0" smtClean="0"/>
              <a:t> </a:t>
            </a:r>
            <a:r>
              <a:rPr lang="fr-FR" sz="1050" i="1" dirty="0" smtClean="0"/>
              <a:t>SIGGRAPH Comput. Graph., 21(4):163–</a:t>
            </a:r>
            <a:r>
              <a:rPr lang="en-US" sz="1050" dirty="0" smtClean="0"/>
              <a:t>169, 1987.</a:t>
            </a:r>
            <a:endParaRPr lang="en-US" sz="10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500" dirty="0" smtClean="0"/>
              <a:t>Text Scaffold Generation</a:t>
            </a:r>
            <a:br>
              <a:rPr lang="en-US" sz="2500" dirty="0" smtClean="0"/>
            </a:br>
            <a:r>
              <a:rPr lang="en-US" sz="2500" dirty="0" smtClean="0"/>
              <a:t>Step 6: Smooth Mesh</a:t>
            </a:r>
            <a:endParaRPr lang="en-US" sz="25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371600"/>
            <a:ext cx="4800600" cy="2209800"/>
          </a:xfrm>
        </p:spPr>
        <p:txBody>
          <a:bodyPr/>
          <a:lstStyle/>
          <a:p>
            <a:r>
              <a:rPr lang="en-US" dirty="0" smtClean="0"/>
              <a:t>Unfortunately, mesh may still have minor sampling artifacts</a:t>
            </a:r>
          </a:p>
          <a:p>
            <a:pPr lvl="1"/>
            <a:r>
              <a:rPr lang="en-US" dirty="0" smtClean="0"/>
              <a:t>Mitigated by sub-pixel precision</a:t>
            </a:r>
          </a:p>
          <a:p>
            <a:r>
              <a:rPr lang="en-US" dirty="0" smtClean="0"/>
              <a:t>Perform a final smoothing pass</a:t>
            </a:r>
          </a:p>
          <a:p>
            <a:pPr lvl="1"/>
            <a:r>
              <a:rPr lang="en-US" dirty="0" err="1" smtClean="0"/>
              <a:t>Taubin</a:t>
            </a:r>
            <a:r>
              <a:rPr lang="en-US" dirty="0" smtClean="0"/>
              <a:t> smoothing</a:t>
            </a:r>
            <a:r>
              <a:rPr lang="en-US" sz="1400" dirty="0" smtClean="0"/>
              <a:t>*</a:t>
            </a:r>
          </a:p>
        </p:txBody>
      </p:sp>
      <p:pic>
        <p:nvPicPr>
          <p:cNvPr id="8" name="Picture 7" descr="ScaffoldAlgorith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21808" y="1591056"/>
            <a:ext cx="3591496" cy="502582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5943600" y="5782962"/>
            <a:ext cx="2286000" cy="864972"/>
          </a:xfrm>
          <a:prstGeom prst="rect">
            <a:avLst/>
          </a:prstGeom>
          <a:solidFill>
            <a:schemeClr val="accent1">
              <a:alpha val="2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pic>
        <p:nvPicPr>
          <p:cNvPr id="5122" name="Picture 2" descr="U:\private\papers\vis08\TalkFigures\out0004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22181" y="3730798"/>
            <a:ext cx="2313678" cy="1779752"/>
          </a:xfrm>
          <a:prstGeom prst="rect">
            <a:avLst/>
          </a:prstGeom>
          <a:noFill/>
        </p:spPr>
      </p:pic>
      <p:pic>
        <p:nvPicPr>
          <p:cNvPr id="11" name="Picture 2" descr="U:\private\papers\vis08\TalkFigures\out0004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352800" y="3733800"/>
            <a:ext cx="2313678" cy="1774341"/>
          </a:xfrm>
          <a:prstGeom prst="rect">
            <a:avLst/>
          </a:prstGeom>
          <a:noFill/>
        </p:spPr>
      </p:pic>
      <p:cxnSp>
        <p:nvCxnSpPr>
          <p:cNvPr id="13" name="Straight Arrow Connector 12"/>
          <p:cNvCxnSpPr/>
          <p:nvPr/>
        </p:nvCxnSpPr>
        <p:spPr bwMode="auto">
          <a:xfrm>
            <a:off x="2733808" y="4614305"/>
            <a:ext cx="533400" cy="238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Rectangle 9"/>
          <p:cNvSpPr/>
          <p:nvPr/>
        </p:nvSpPr>
        <p:spPr>
          <a:xfrm>
            <a:off x="152400" y="6324600"/>
            <a:ext cx="4572000" cy="4154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50" dirty="0" smtClean="0"/>
              <a:t>* G. </a:t>
            </a:r>
            <a:r>
              <a:rPr lang="en-US" sz="1050" dirty="0" err="1" smtClean="0"/>
              <a:t>Taubin</a:t>
            </a:r>
            <a:r>
              <a:rPr lang="en-US" sz="1050" dirty="0" smtClean="0"/>
              <a:t>. </a:t>
            </a:r>
            <a:r>
              <a:rPr lang="en-US" sz="1050" u="sng" dirty="0" smtClean="0"/>
              <a:t>A signal processing approach to fair surface design</a:t>
            </a:r>
            <a:r>
              <a:rPr lang="en-US" sz="1050" dirty="0" smtClean="0"/>
              <a:t>. In </a:t>
            </a:r>
            <a:r>
              <a:rPr lang="en-US" sz="1050" i="1" dirty="0" smtClean="0"/>
              <a:t>Pro-</a:t>
            </a:r>
          </a:p>
          <a:p>
            <a:r>
              <a:rPr lang="en-US" sz="1050" i="1" dirty="0" err="1" smtClean="0"/>
              <a:t>ceedings</a:t>
            </a:r>
            <a:r>
              <a:rPr lang="en-US" sz="1050" i="1" dirty="0" smtClean="0"/>
              <a:t> of SIGGRAPH 95, </a:t>
            </a:r>
            <a:r>
              <a:rPr lang="en-US" sz="1050" dirty="0" smtClean="0"/>
              <a:t>pages 351–358, Aug. 1995.</a:t>
            </a:r>
            <a:endParaRPr lang="en-US" sz="10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28600" y="1752600"/>
            <a:ext cx="8382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B9745"/>
              </a:buClr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Introduction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B9745"/>
              </a:buClr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Text Scaffold Generation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B9745"/>
              </a:buClr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Labeling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B9745"/>
              </a:buClr>
              <a:buSzTx/>
              <a:buFontTx/>
              <a:buChar char="•"/>
              <a:tabLst/>
              <a:defRPr/>
            </a:pP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Results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B9745"/>
              </a:buClr>
              <a:buSzTx/>
              <a:buFontTx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3C3A37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B9745"/>
              </a:buClr>
              <a:buSzTx/>
              <a:buFontTx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3C3A37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Labeling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>
                <a:solidFill>
                  <a:schemeClr val="tx1"/>
                </a:solidFill>
              </a:rPr>
              <a:t>	3 </a:t>
            </a:r>
            <a:r>
              <a:rPr lang="en-US" dirty="0" smtClean="0">
                <a:solidFill>
                  <a:schemeClr val="tx1"/>
                </a:solidFill>
              </a:rPr>
              <a:t>classes of cartographic labels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Point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Lineal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Areal</a:t>
            </a:r>
          </a:p>
          <a:p>
            <a:pPr lvl="1"/>
            <a:endParaRPr lang="en-US" dirty="0" smtClean="0"/>
          </a:p>
          <a:p>
            <a:pPr lvl="2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Idea: Placing Text on a Surface</a:t>
            </a:r>
          </a:p>
        </p:txBody>
      </p:sp>
      <p:pic>
        <p:nvPicPr>
          <p:cNvPr id="5123" name="Content Placeholder 4" descr="Brain.pn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81000" y="1752600"/>
            <a:ext cx="5969000" cy="47831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 Labeling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3 </a:t>
            </a:r>
            <a:r>
              <a:rPr lang="en-US" dirty="0" smtClean="0"/>
              <a:t>classes of cartographic labels</a:t>
            </a:r>
          </a:p>
          <a:p>
            <a:pPr lvl="1"/>
            <a:r>
              <a:rPr lang="en-US" dirty="0" smtClean="0"/>
              <a:t>Point</a:t>
            </a:r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pPr lvl="1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Lineal</a:t>
            </a:r>
          </a:p>
          <a:p>
            <a:pPr lvl="1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Areal</a:t>
            </a:r>
          </a:p>
          <a:p>
            <a:pPr lvl="1"/>
            <a:endParaRPr lang="en-US" dirty="0" smtClean="0"/>
          </a:p>
          <a:p>
            <a:pPr lvl="2"/>
            <a:endParaRPr lang="en-US" dirty="0"/>
          </a:p>
        </p:txBody>
      </p:sp>
      <p:pic>
        <p:nvPicPr>
          <p:cNvPr id="4" name="Picture 3" descr="WI Outlin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2362200"/>
            <a:ext cx="3313297" cy="34375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 Labeling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3 </a:t>
            </a:r>
            <a:r>
              <a:rPr lang="en-US" dirty="0" smtClean="0"/>
              <a:t>classes of cartographic labels</a:t>
            </a:r>
          </a:p>
          <a:p>
            <a:pPr lvl="1"/>
            <a:r>
              <a:rPr lang="en-US" dirty="0" smtClean="0"/>
              <a:t>Point</a:t>
            </a:r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pPr lvl="1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Lineal</a:t>
            </a:r>
          </a:p>
          <a:p>
            <a:pPr lvl="1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Areal</a:t>
            </a:r>
          </a:p>
          <a:p>
            <a:pPr lvl="1"/>
            <a:endParaRPr lang="en-US" dirty="0" smtClean="0"/>
          </a:p>
          <a:p>
            <a:pPr lvl="2"/>
            <a:endParaRPr lang="en-US" dirty="0"/>
          </a:p>
        </p:txBody>
      </p:sp>
      <p:pic>
        <p:nvPicPr>
          <p:cNvPr id="4" name="Picture 3" descr="WI Outlin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2362200"/>
            <a:ext cx="3313296" cy="34375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 Labeling</a:t>
            </a:r>
            <a:endParaRPr lang="en-US" dirty="0"/>
          </a:p>
        </p:txBody>
      </p:sp>
      <p:pic>
        <p:nvPicPr>
          <p:cNvPr id="4" name="Content Placeholder 3" descr="PathFromPt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800" y="2133600"/>
            <a:ext cx="5105399" cy="40616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 Labeling</a:t>
            </a:r>
            <a:endParaRPr lang="en-US" dirty="0"/>
          </a:p>
        </p:txBody>
      </p:sp>
      <p:pic>
        <p:nvPicPr>
          <p:cNvPr id="4" name="Content Placeholder 3" descr="PathFromPt1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28800" y="2133600"/>
            <a:ext cx="5105399" cy="40616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 Labeling</a:t>
            </a:r>
            <a:endParaRPr lang="en-US" dirty="0"/>
          </a:p>
        </p:txBody>
      </p:sp>
      <p:pic>
        <p:nvPicPr>
          <p:cNvPr id="4" name="Content Placeholder 3" descr="PathFromPt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800" y="2133600"/>
            <a:ext cx="5105398" cy="40616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Lineal Labeling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3 </a:t>
            </a:r>
            <a:r>
              <a:rPr lang="en-US" dirty="0" smtClean="0"/>
              <a:t>classes of cartographic labels</a:t>
            </a:r>
          </a:p>
          <a:p>
            <a:pPr lvl="1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Point</a:t>
            </a:r>
          </a:p>
          <a:p>
            <a:pPr lvl="1"/>
            <a:r>
              <a:rPr lang="en-US" dirty="0" smtClean="0"/>
              <a:t>Lineal</a:t>
            </a:r>
          </a:p>
          <a:p>
            <a:pPr lvl="1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Areal</a:t>
            </a:r>
          </a:p>
          <a:p>
            <a:pPr lvl="1"/>
            <a:endParaRPr lang="en-US" dirty="0" smtClean="0"/>
          </a:p>
          <a:p>
            <a:pPr lvl="2"/>
            <a:endParaRPr lang="en-US" dirty="0"/>
          </a:p>
        </p:txBody>
      </p:sp>
      <p:pic>
        <p:nvPicPr>
          <p:cNvPr id="4" name="Picture 3" descr="WI Outlin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2362200"/>
            <a:ext cx="3313296" cy="34375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Lineal Labeling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3 </a:t>
            </a:r>
            <a:r>
              <a:rPr lang="en-US" dirty="0" smtClean="0"/>
              <a:t>classes of cartographic labels</a:t>
            </a:r>
          </a:p>
          <a:p>
            <a:pPr lvl="1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Point</a:t>
            </a:r>
          </a:p>
          <a:p>
            <a:pPr lvl="1"/>
            <a:r>
              <a:rPr lang="en-US" dirty="0" smtClean="0"/>
              <a:t>Lineal</a:t>
            </a:r>
          </a:p>
          <a:p>
            <a:pPr lvl="1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Areal</a:t>
            </a:r>
          </a:p>
        </p:txBody>
      </p:sp>
      <p:pic>
        <p:nvPicPr>
          <p:cNvPr id="4" name="Picture 3" descr="WI Outlin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2362200"/>
            <a:ext cx="3313295" cy="34375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500" dirty="0" smtClean="0"/>
              <a:t>Lineal Labeling:</a:t>
            </a:r>
            <a:br>
              <a:rPr lang="en-US" sz="2500" dirty="0" smtClean="0"/>
            </a:br>
            <a:r>
              <a:rPr lang="en-US" sz="2500" dirty="0" smtClean="0"/>
              <a:t> 1</a:t>
            </a:r>
            <a:r>
              <a:rPr lang="en-US" sz="2500" dirty="0" smtClean="0"/>
              <a:t>) Sketching a Path</a:t>
            </a:r>
            <a:endParaRPr lang="en-US" sz="2500" dirty="0"/>
          </a:p>
        </p:txBody>
      </p:sp>
      <p:pic>
        <p:nvPicPr>
          <p:cNvPr id="5" name="Content Placeholder 3" descr="pathsmoothing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643102" y="1981200"/>
            <a:ext cx="5616323" cy="4119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500" dirty="0" smtClean="0"/>
              <a:t>Lineal Labeling:</a:t>
            </a:r>
            <a:br>
              <a:rPr lang="en-US" sz="2500" dirty="0" smtClean="0"/>
            </a:br>
            <a:r>
              <a:rPr lang="en-US" sz="2500" dirty="0" smtClean="0"/>
              <a:t> 1</a:t>
            </a:r>
            <a:r>
              <a:rPr lang="en-US" sz="2500" dirty="0" smtClean="0"/>
              <a:t>) Sketching a Path</a:t>
            </a:r>
            <a:endParaRPr lang="en-US" sz="2500" dirty="0"/>
          </a:p>
        </p:txBody>
      </p:sp>
      <p:pic>
        <p:nvPicPr>
          <p:cNvPr id="4" name="Content Placeholder 3" descr="pathsmoothing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643103" y="1981200"/>
            <a:ext cx="5616322" cy="4119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500" dirty="0" smtClean="0"/>
              <a:t>Lineal Labeling:</a:t>
            </a:r>
            <a:br>
              <a:rPr lang="en-US" sz="2500" dirty="0" smtClean="0"/>
            </a:br>
            <a:r>
              <a:rPr lang="en-US" sz="2500" dirty="0" smtClean="0"/>
              <a:t> 1) Sketching a Path</a:t>
            </a:r>
            <a:endParaRPr lang="en-US" sz="2500" dirty="0"/>
          </a:p>
        </p:txBody>
      </p:sp>
      <p:pic>
        <p:nvPicPr>
          <p:cNvPr id="4" name="Content Placeholder 3" descr="pathsmoothing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643103" y="1981200"/>
            <a:ext cx="5616322" cy="411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Idea: Placing Text on a Surface</a:t>
            </a:r>
          </a:p>
        </p:txBody>
      </p:sp>
      <p:pic>
        <p:nvPicPr>
          <p:cNvPr id="6147" name="Content Placeholder 4" descr="Brain.pn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81000" y="1752600"/>
            <a:ext cx="5969000" cy="4783138"/>
          </a:xfrm>
        </p:spPr>
      </p:pic>
      <p:sp>
        <p:nvSpPr>
          <p:cNvPr id="6148" name="TextBox 5"/>
          <p:cNvSpPr txBox="1">
            <a:spLocks noChangeArrowheads="1"/>
          </p:cNvSpPr>
          <p:nvPr/>
        </p:nvSpPr>
        <p:spPr bwMode="auto">
          <a:xfrm>
            <a:off x="6781800" y="3733800"/>
            <a:ext cx="1905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u="sng" dirty="0"/>
              <a:t>Text scaffold</a:t>
            </a:r>
          </a:p>
        </p:txBody>
      </p:sp>
      <p:cxnSp>
        <p:nvCxnSpPr>
          <p:cNvPr id="6149" name="Straight Arrow Connector 10"/>
          <p:cNvCxnSpPr>
            <a:cxnSpLocks noChangeShapeType="1"/>
            <a:stCxn id="6148" idx="1"/>
          </p:cNvCxnSpPr>
          <p:nvPr/>
        </p:nvCxnSpPr>
        <p:spPr bwMode="auto">
          <a:xfrm rot="10800000" flipV="1">
            <a:off x="6019800" y="3963988"/>
            <a:ext cx="762000" cy="74612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7" name="TextBox 6"/>
          <p:cNvSpPr txBox="1"/>
          <p:nvPr/>
        </p:nvSpPr>
        <p:spPr>
          <a:xfrm>
            <a:off x="5943600" y="2362200"/>
            <a:ext cx="3082496" cy="49244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600" b="1" dirty="0">
                <a:ln w="9525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ＭＳ Ｐゴシック" charset="-128"/>
                <a:cs typeface="+mn-cs"/>
              </a:rPr>
              <a:t>Corpus </a:t>
            </a:r>
            <a:r>
              <a:rPr lang="en-US" sz="2600" b="1" dirty="0" err="1">
                <a:ln w="9525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ＭＳ Ｐゴシック" charset="-128"/>
                <a:cs typeface="+mn-cs"/>
              </a:rPr>
              <a:t>Callosum</a:t>
            </a:r>
            <a:endParaRPr lang="en-US" sz="2600" b="1" dirty="0">
              <a:ln w="9525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91200" y="5867400"/>
            <a:ext cx="2362200" cy="49244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600" b="1" dirty="0">
                <a:ln w="9525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ＭＳ Ｐゴシック" charset="-128"/>
                <a:cs typeface="+mn-cs"/>
              </a:rPr>
              <a:t>Parietal Lobe</a:t>
            </a:r>
          </a:p>
        </p:txBody>
      </p:sp>
      <p:sp>
        <p:nvSpPr>
          <p:cNvPr id="6152" name="Left Arrow 8"/>
          <p:cNvSpPr>
            <a:spLocks noChangeArrowheads="1"/>
          </p:cNvSpPr>
          <p:nvPr/>
        </p:nvSpPr>
        <p:spPr bwMode="auto">
          <a:xfrm rot="-1994807">
            <a:off x="4113213" y="3171825"/>
            <a:ext cx="2028825" cy="128588"/>
          </a:xfrm>
          <a:prstGeom prst="leftArrow">
            <a:avLst>
              <a:gd name="adj1" fmla="val 50000"/>
              <a:gd name="adj2" fmla="val 49963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6153" name="Left Arrow 11"/>
          <p:cNvSpPr>
            <a:spLocks noChangeArrowheads="1"/>
          </p:cNvSpPr>
          <p:nvPr/>
        </p:nvSpPr>
        <p:spPr bwMode="auto">
          <a:xfrm rot="1351476">
            <a:off x="4465638" y="5789613"/>
            <a:ext cx="1419225" cy="125412"/>
          </a:xfrm>
          <a:prstGeom prst="leftArrow">
            <a:avLst>
              <a:gd name="adj1" fmla="val 50000"/>
              <a:gd name="adj2" fmla="val 50453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500" dirty="0" smtClean="0"/>
              <a:t>Lineal Labeling:</a:t>
            </a:r>
            <a:br>
              <a:rPr lang="en-US" sz="2500" dirty="0" smtClean="0"/>
            </a:br>
            <a:r>
              <a:rPr lang="en-US" sz="2500" dirty="0" smtClean="0"/>
              <a:t> 1) Sketching a Path</a:t>
            </a:r>
            <a:endParaRPr lang="en-US" sz="2500" dirty="0"/>
          </a:p>
        </p:txBody>
      </p:sp>
      <p:pic>
        <p:nvPicPr>
          <p:cNvPr id="4" name="Content Placeholder 3" descr="pathsmoothing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643103" y="1981200"/>
            <a:ext cx="5616322" cy="411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500" dirty="0" smtClean="0"/>
              <a:t>Lineal Labeling:</a:t>
            </a:r>
            <a:br>
              <a:rPr lang="en-US" sz="2500" dirty="0" smtClean="0"/>
            </a:br>
            <a:r>
              <a:rPr lang="en-US" sz="2500" dirty="0" smtClean="0"/>
              <a:t> 2</a:t>
            </a:r>
            <a:r>
              <a:rPr lang="en-US" sz="2500" dirty="0" smtClean="0"/>
              <a:t>) Geodesic Paths</a:t>
            </a:r>
            <a:endParaRPr lang="en-US" sz="2500" dirty="0"/>
          </a:p>
        </p:txBody>
      </p:sp>
      <p:pic>
        <p:nvPicPr>
          <p:cNvPr id="4" name="Content Placeholder 3" descr="pathsmoothing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447800" y="2057400"/>
            <a:ext cx="6006928" cy="403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500" dirty="0" smtClean="0"/>
              <a:t>Lineal Labeling:</a:t>
            </a:r>
            <a:br>
              <a:rPr lang="en-US" sz="2500" dirty="0" smtClean="0"/>
            </a:br>
            <a:r>
              <a:rPr lang="en-US" sz="2500" dirty="0" smtClean="0"/>
              <a:t> 2</a:t>
            </a:r>
            <a:r>
              <a:rPr lang="en-US" sz="2500" dirty="0" smtClean="0"/>
              <a:t>) Geodesic Paths</a:t>
            </a:r>
            <a:endParaRPr lang="en-US" sz="2500" dirty="0"/>
          </a:p>
        </p:txBody>
      </p:sp>
      <p:pic>
        <p:nvPicPr>
          <p:cNvPr id="4" name="Content Placeholder 3" descr="pathsmoothing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447800" y="2057400"/>
            <a:ext cx="6006927" cy="403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500" dirty="0" smtClean="0"/>
              <a:t>Lineal Labeling:</a:t>
            </a:r>
            <a:br>
              <a:rPr lang="en-US" sz="2500" dirty="0" smtClean="0"/>
            </a:br>
            <a:r>
              <a:rPr lang="en-US" sz="2500" dirty="0" smtClean="0"/>
              <a:t> 2</a:t>
            </a:r>
            <a:r>
              <a:rPr lang="en-US" sz="2500" dirty="0" smtClean="0"/>
              <a:t>) Geodesic Paths</a:t>
            </a:r>
            <a:endParaRPr lang="en-US" sz="2500" dirty="0"/>
          </a:p>
        </p:txBody>
      </p:sp>
      <p:pic>
        <p:nvPicPr>
          <p:cNvPr id="4" name="Content Placeholder 3" descr="pathsmoothing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447800" y="2057400"/>
            <a:ext cx="6006927" cy="403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500" dirty="0" smtClean="0"/>
              <a:t>Lineal Labeling:</a:t>
            </a:r>
            <a:br>
              <a:rPr lang="en-US" sz="2500" dirty="0" smtClean="0"/>
            </a:br>
            <a:r>
              <a:rPr lang="en-US" sz="2500" dirty="0" smtClean="0"/>
              <a:t>2) Geodesic Paths</a:t>
            </a:r>
            <a:endParaRPr lang="en-US" sz="2500" dirty="0"/>
          </a:p>
        </p:txBody>
      </p:sp>
      <p:pic>
        <p:nvPicPr>
          <p:cNvPr id="4" name="Content Placeholder 3" descr="pathsmoothing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447800" y="2057400"/>
            <a:ext cx="6006926" cy="403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Cartographic Labeling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3 </a:t>
            </a:r>
            <a:r>
              <a:rPr lang="en-US" dirty="0" smtClean="0"/>
              <a:t>classes of cartographic labels</a:t>
            </a:r>
          </a:p>
          <a:p>
            <a:pPr lvl="1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Point</a:t>
            </a:r>
          </a:p>
          <a:p>
            <a:pPr lvl="1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Lineal</a:t>
            </a:r>
          </a:p>
          <a:p>
            <a:pPr lvl="1"/>
            <a:r>
              <a:rPr lang="en-US" dirty="0" smtClean="0"/>
              <a:t>Areal</a:t>
            </a:r>
          </a:p>
          <a:p>
            <a:pPr lvl="2"/>
            <a:endParaRPr lang="en-US" dirty="0"/>
          </a:p>
        </p:txBody>
      </p:sp>
      <p:pic>
        <p:nvPicPr>
          <p:cNvPr id="4" name="Picture 3" descr="WI Outlin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2362200"/>
            <a:ext cx="3313295" cy="34375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Cartographic Labeling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3 </a:t>
            </a:r>
            <a:r>
              <a:rPr lang="en-US" dirty="0" smtClean="0"/>
              <a:t>classes of cartographic labels</a:t>
            </a:r>
          </a:p>
          <a:p>
            <a:pPr lvl="1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Point</a:t>
            </a:r>
          </a:p>
          <a:p>
            <a:pPr lvl="1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Lineal</a:t>
            </a:r>
          </a:p>
          <a:p>
            <a:pPr lvl="1"/>
            <a:r>
              <a:rPr lang="en-US" dirty="0" smtClean="0"/>
              <a:t>Areal</a:t>
            </a:r>
          </a:p>
          <a:p>
            <a:pPr lvl="2"/>
            <a:endParaRPr lang="en-US" dirty="0"/>
          </a:p>
        </p:txBody>
      </p:sp>
      <p:pic>
        <p:nvPicPr>
          <p:cNvPr id="4" name="Picture 3" descr="WI Outlin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2362200"/>
            <a:ext cx="3313295" cy="34375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Areal (Region) Labeling</a:t>
            </a:r>
            <a:endParaRPr lang="en-US" dirty="0"/>
          </a:p>
        </p:txBody>
      </p:sp>
      <p:pic>
        <p:nvPicPr>
          <p:cNvPr id="4" name="Content Placeholder 3" descr="RegionLabeling-1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5800" y="2133600"/>
            <a:ext cx="4419600" cy="38161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28600" y="1371600"/>
            <a:ext cx="83820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B9745"/>
              </a:buClr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3C3A37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Areal (Region) Labeling</a:t>
            </a:r>
            <a:endParaRPr lang="en-US" sz="25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28600" y="1371600"/>
            <a:ext cx="83820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B9745"/>
              </a:buClr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3C3A37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Content Placeholder 3" descr="RegionLabeling-1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5800" y="2133600"/>
            <a:ext cx="4419600" cy="38161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 l="-1392" t="-10429" r="-2693" b="-14598"/>
          <a:stretch>
            <a:fillRect/>
          </a:stretch>
        </p:blipFill>
        <p:spPr bwMode="auto">
          <a:xfrm>
            <a:off x="5715000" y="2901720"/>
            <a:ext cx="2590800" cy="19812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6" name="Left Arrow 8"/>
          <p:cNvSpPr>
            <a:spLocks noChangeArrowheads="1"/>
          </p:cNvSpPr>
          <p:nvPr/>
        </p:nvSpPr>
        <p:spPr bwMode="auto">
          <a:xfrm rot="10800000" flipV="1">
            <a:off x="3962400" y="3892320"/>
            <a:ext cx="1828800" cy="304800"/>
          </a:xfrm>
          <a:prstGeom prst="leftArrow">
            <a:avLst>
              <a:gd name="adj1" fmla="val 50000"/>
              <a:gd name="adj2" fmla="val 49963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eaLnBrk="0" hangingPunct="0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Areal (Region) Labeling</a:t>
            </a:r>
            <a:endParaRPr lang="en-US" sz="25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28600" y="1371600"/>
            <a:ext cx="83820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B9745"/>
              </a:buClr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3C3A37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Content Placeholder 3" descr="RegionLabeling-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85800" y="2133600"/>
            <a:ext cx="4419600" cy="3816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/>
          <a:srcRect l="-1100" t="-10905" r="-2790" b="-14791"/>
          <a:stretch>
            <a:fillRect/>
          </a:stretch>
        </p:blipFill>
        <p:spPr bwMode="auto">
          <a:xfrm>
            <a:off x="5715000" y="2901720"/>
            <a:ext cx="2590800" cy="19812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21" name="Left Arrow 8"/>
          <p:cNvSpPr>
            <a:spLocks noChangeArrowheads="1"/>
          </p:cNvSpPr>
          <p:nvPr/>
        </p:nvSpPr>
        <p:spPr bwMode="auto">
          <a:xfrm rot="10800000" flipV="1">
            <a:off x="3962400" y="3892320"/>
            <a:ext cx="1828800" cy="304800"/>
          </a:xfrm>
          <a:prstGeom prst="leftArrow">
            <a:avLst>
              <a:gd name="adj1" fmla="val 50000"/>
              <a:gd name="adj2" fmla="val 49963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eaLnBrk="0" hangingPunct="0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Idea: Placing Text on a Surface</a:t>
            </a:r>
          </a:p>
        </p:txBody>
      </p:sp>
      <p:pic>
        <p:nvPicPr>
          <p:cNvPr id="5" name="Content Placeholder 4" descr="Brain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1752600"/>
            <a:ext cx="5969000" cy="4783138"/>
          </a:xfr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Areal (Region) Labeling</a:t>
            </a:r>
            <a:endParaRPr lang="en-US" sz="2500" dirty="0"/>
          </a:p>
        </p:txBody>
      </p:sp>
      <p:pic>
        <p:nvPicPr>
          <p:cNvPr id="4" name="Content Placeholder 3" descr="RegionLabeling-1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5800" y="2133600"/>
            <a:ext cx="4419598" cy="38161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28600" y="1371600"/>
            <a:ext cx="83820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B9745"/>
              </a:buClr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3C3A37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 l="-1100" t="-10905" r="-2790" b="-14791"/>
          <a:stretch>
            <a:fillRect/>
          </a:stretch>
        </p:blipFill>
        <p:spPr bwMode="auto">
          <a:xfrm>
            <a:off x="5715000" y="2901696"/>
            <a:ext cx="2590800" cy="19812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8" name="Left Arrow 8"/>
          <p:cNvSpPr>
            <a:spLocks noChangeArrowheads="1"/>
          </p:cNvSpPr>
          <p:nvPr/>
        </p:nvSpPr>
        <p:spPr bwMode="auto">
          <a:xfrm flipV="1">
            <a:off x="4953000" y="3816095"/>
            <a:ext cx="1066800" cy="381000"/>
          </a:xfrm>
          <a:prstGeom prst="leftArrow">
            <a:avLst>
              <a:gd name="adj1" fmla="val 50000"/>
              <a:gd name="adj2" fmla="val 49963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eaLnBrk="0" hangingPunct="0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 Smoothing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28600" y="1371600"/>
            <a:ext cx="83820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B9745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3C3A3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Common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rgbClr val="3C3A3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among all labeling schemes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B9745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en-US" sz="2000" kern="0" dirty="0" smtClean="0">
                <a:solidFill>
                  <a:srgbClr val="3C3A37"/>
                </a:solidFill>
                <a:latin typeface="+mn-lt"/>
                <a:ea typeface="+mn-ea"/>
              </a:rPr>
              <a:t>First, 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rgbClr val="3C3A3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take a sequence of points as input </a:t>
            </a:r>
          </a:p>
          <a:p>
            <a:pPr marL="800100" lvl="1" indent="-342900" eaLnBrk="1" hangingPunct="1">
              <a:spcBef>
                <a:spcPct val="20000"/>
              </a:spcBef>
              <a:buClr>
                <a:srgbClr val="CB9745"/>
              </a:buClr>
              <a:buFont typeface="Arial" pitchFamily="34" charset="0"/>
              <a:buChar char="•"/>
            </a:pPr>
            <a:r>
              <a:rPr lang="en-US" sz="1800" kern="0" dirty="0" smtClean="0">
                <a:solidFill>
                  <a:srgbClr val="3C3A37"/>
                </a:solidFill>
                <a:latin typeface="+mn-lt"/>
                <a:ea typeface="+mn-ea"/>
              </a:rPr>
              <a:t>N</a:t>
            </a:r>
            <a:r>
              <a:rPr kumimoji="0" lang="en-US" sz="1800" b="0" i="0" u="none" strike="noStrike" kern="0" cap="none" spc="0" normalizeH="0" noProof="0" dirty="0" err="1" smtClean="0">
                <a:ln>
                  <a:noFill/>
                </a:ln>
                <a:solidFill>
                  <a:srgbClr val="3C3A3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ot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rgbClr val="3C3A3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necessarily on </a:t>
            </a:r>
            <a:r>
              <a:rPr kumimoji="0" lang="en-US" sz="1800" b="0" i="0" u="none" strike="noStrike" kern="0" cap="none" spc="0" normalizeH="0" noProof="0" dirty="0" err="1" smtClean="0">
                <a:ln>
                  <a:noFill/>
                </a:ln>
                <a:solidFill>
                  <a:srgbClr val="3C3A3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</a:t>
            </a:r>
            <a:r>
              <a:rPr lang="en-US" sz="1800" kern="0" dirty="0" smtClean="0">
                <a:solidFill>
                  <a:srgbClr val="3C3A37"/>
                </a:solidFill>
                <a:latin typeface="+mn-lt"/>
                <a:ea typeface="+mn-ea"/>
              </a:rPr>
              <a:t>e scaffold surface</a:t>
            </a:r>
          </a:p>
          <a:p>
            <a:pPr marL="800100" lvl="1" indent="-342900" eaLnBrk="1" hangingPunct="1">
              <a:spcBef>
                <a:spcPct val="20000"/>
              </a:spcBef>
              <a:buClr>
                <a:srgbClr val="CB9745"/>
              </a:buClr>
              <a:buFont typeface="Arial" pitchFamily="34" charset="0"/>
              <a:buChar char="•"/>
            </a:pPr>
            <a:r>
              <a:rPr lang="en-US" sz="1800" kern="0" dirty="0" smtClean="0">
                <a:solidFill>
                  <a:srgbClr val="3C3A37"/>
                </a:solidFill>
                <a:latin typeface="+mn-lt"/>
                <a:ea typeface="+mn-ea"/>
              </a:rPr>
              <a:t>Optionally add points (interpolate)</a:t>
            </a:r>
          </a:p>
          <a:p>
            <a:pPr marL="800100" lvl="1" indent="-342900" eaLnBrk="1" hangingPunct="1">
              <a:spcBef>
                <a:spcPct val="20000"/>
              </a:spcBef>
              <a:buClr>
                <a:srgbClr val="CB9745"/>
              </a:buClr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3C3A37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 descr="PathSmoothingOnLine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3435350"/>
            <a:ext cx="5532119" cy="2514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 Smoothing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28600" y="1371600"/>
            <a:ext cx="83820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  <a:buClr>
                <a:srgbClr val="CB9745"/>
              </a:buClr>
            </a:pPr>
            <a:r>
              <a:rPr lang="en-US" sz="2000" kern="0" dirty="0" smtClean="0">
                <a:solidFill>
                  <a:srgbClr val="3C3A37"/>
                </a:solidFill>
                <a:latin typeface="+mn-lt"/>
                <a:ea typeface="+mn-ea"/>
              </a:rPr>
              <a:t>	Then</a:t>
            </a:r>
            <a:r>
              <a:rPr lang="en-US" sz="2000" kern="0" dirty="0" smtClean="0">
                <a:solidFill>
                  <a:srgbClr val="3C3A37"/>
                </a:solidFill>
                <a:latin typeface="+mn-lt"/>
                <a:ea typeface="+mn-ea"/>
              </a:rPr>
              <a:t>, iterate the following:</a:t>
            </a:r>
          </a:p>
          <a:p>
            <a:pPr marL="914400" lvl="1" indent="-457200" eaLnBrk="1" hangingPunct="1">
              <a:spcBef>
                <a:spcPct val="20000"/>
              </a:spcBef>
              <a:buClr>
                <a:srgbClr val="CB9745"/>
              </a:buClr>
              <a:buFont typeface="+mj-lt"/>
              <a:buAutoNum type="arabicPeriod"/>
            </a:pPr>
            <a:r>
              <a:rPr lang="en-US" sz="1800" kern="0" noProof="0" dirty="0" smtClean="0">
                <a:solidFill>
                  <a:srgbClr val="3C3A37"/>
                </a:solidFill>
                <a:latin typeface="+mn-lt"/>
                <a:ea typeface="+mn-ea"/>
              </a:rPr>
              <a:t>Fix endpoints</a:t>
            </a:r>
          </a:p>
          <a:p>
            <a:pPr marL="914400" lvl="1" indent="-457200" eaLnBrk="1" hangingPunct="1">
              <a:spcBef>
                <a:spcPct val="20000"/>
              </a:spcBef>
              <a:buClr>
                <a:srgbClr val="CB9745"/>
              </a:buClr>
              <a:buFont typeface="+mj-lt"/>
              <a:buAutoNum type="arabicPeriod"/>
            </a:pPr>
            <a:r>
              <a:rPr lang="en-US" sz="1800" kern="0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Average position of each point with its neighbors in sequence</a:t>
            </a:r>
          </a:p>
          <a:p>
            <a:pPr marL="914400" lvl="1" indent="-457200" eaLnBrk="1" hangingPunct="1">
              <a:spcBef>
                <a:spcPct val="20000"/>
              </a:spcBef>
              <a:buClr>
                <a:srgbClr val="CB9745"/>
              </a:buClr>
              <a:buFont typeface="+mj-lt"/>
              <a:buAutoNum type="arabicPeriod"/>
            </a:pPr>
            <a:r>
              <a:rPr lang="en-US" sz="1800" kern="0" noProof="0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Project back onto surface</a:t>
            </a:r>
          </a:p>
          <a:p>
            <a:pPr marL="800100" lvl="1" indent="-342900" eaLnBrk="1" hangingPunct="1">
              <a:spcBef>
                <a:spcPct val="20000"/>
              </a:spcBef>
              <a:buClr>
                <a:srgbClr val="CB9745"/>
              </a:buClr>
              <a:buFont typeface="Arial" pitchFamily="34" charset="0"/>
              <a:buChar char="•"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3C3A37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 descr="PathSmoothingOnLine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5708" y="3433313"/>
            <a:ext cx="4607640" cy="19268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 Smoothing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28600" y="1371600"/>
            <a:ext cx="83820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  <a:buClr>
                <a:srgbClr val="CB9745"/>
              </a:buClr>
            </a:pPr>
            <a:r>
              <a:rPr lang="en-US" sz="2000" kern="0" dirty="0" smtClean="0">
                <a:solidFill>
                  <a:srgbClr val="3C3A37"/>
                </a:solidFill>
                <a:latin typeface="+mn-lt"/>
                <a:ea typeface="+mn-ea"/>
              </a:rPr>
              <a:t>	Then</a:t>
            </a:r>
            <a:r>
              <a:rPr lang="en-US" sz="2000" kern="0" dirty="0" smtClean="0">
                <a:solidFill>
                  <a:srgbClr val="3C3A37"/>
                </a:solidFill>
                <a:latin typeface="+mn-lt"/>
                <a:ea typeface="+mn-ea"/>
              </a:rPr>
              <a:t>, iterate the following:</a:t>
            </a:r>
          </a:p>
          <a:p>
            <a:pPr marL="914400" lvl="1" indent="-457200" eaLnBrk="1" hangingPunct="1">
              <a:spcBef>
                <a:spcPct val="20000"/>
              </a:spcBef>
              <a:buClr>
                <a:srgbClr val="CB9745"/>
              </a:buClr>
              <a:buFont typeface="+mj-lt"/>
              <a:buAutoNum type="arabicPeriod"/>
            </a:pPr>
            <a:r>
              <a:rPr lang="en-US" sz="1800" kern="0" noProof="0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Fix endpoints</a:t>
            </a:r>
          </a:p>
          <a:p>
            <a:pPr marL="914400" lvl="1" indent="-457200" eaLnBrk="1" hangingPunct="1">
              <a:spcBef>
                <a:spcPct val="20000"/>
              </a:spcBef>
              <a:buClr>
                <a:srgbClr val="CB9745"/>
              </a:buClr>
              <a:buFont typeface="+mj-lt"/>
              <a:buAutoNum type="arabicPeriod"/>
            </a:pPr>
            <a:r>
              <a:rPr lang="en-US" sz="1800" kern="0" dirty="0" smtClean="0">
                <a:solidFill>
                  <a:srgbClr val="3C3A37"/>
                </a:solidFill>
                <a:latin typeface="+mn-lt"/>
                <a:ea typeface="+mn-ea"/>
              </a:rPr>
              <a:t>Average position of each point with its </a:t>
            </a:r>
            <a:r>
              <a:rPr lang="en-US" sz="1800" kern="0" dirty="0" smtClean="0">
                <a:solidFill>
                  <a:srgbClr val="3C3A37"/>
                </a:solidFill>
                <a:latin typeface="+mn-lt"/>
                <a:ea typeface="+mn-ea"/>
              </a:rPr>
              <a:t>neighbors</a:t>
            </a:r>
            <a:endParaRPr lang="en-US" sz="1800" kern="0" dirty="0" smtClean="0">
              <a:solidFill>
                <a:srgbClr val="3C3A37"/>
              </a:solidFill>
              <a:latin typeface="+mn-lt"/>
              <a:ea typeface="+mn-ea"/>
            </a:endParaRPr>
          </a:p>
          <a:p>
            <a:pPr marL="914400" lvl="1" indent="-457200" eaLnBrk="1" hangingPunct="1">
              <a:spcBef>
                <a:spcPct val="20000"/>
              </a:spcBef>
              <a:buClr>
                <a:srgbClr val="CB9745"/>
              </a:buClr>
              <a:buFont typeface="+mj-lt"/>
              <a:buAutoNum type="arabicPeriod"/>
            </a:pPr>
            <a:r>
              <a:rPr lang="en-US" sz="1800" kern="0" noProof="0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Project back onto surface</a:t>
            </a:r>
          </a:p>
          <a:p>
            <a:pPr marL="800100" lvl="1" indent="-342900" eaLnBrk="1" hangingPunct="1">
              <a:spcBef>
                <a:spcPct val="20000"/>
              </a:spcBef>
              <a:buClr>
                <a:srgbClr val="CB9745"/>
              </a:buClr>
              <a:buFont typeface="Arial" pitchFamily="34" charset="0"/>
              <a:buChar char="•"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3C3A37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 descr="PathSmoothingOnLine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680" y="3438144"/>
            <a:ext cx="4608576" cy="19272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 Smoothing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28600" y="1371600"/>
            <a:ext cx="83820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  <a:buClr>
                <a:srgbClr val="CB9745"/>
              </a:buClr>
            </a:pPr>
            <a:r>
              <a:rPr lang="en-US" sz="2000" kern="0" dirty="0" smtClean="0">
                <a:solidFill>
                  <a:srgbClr val="3C3A37"/>
                </a:solidFill>
                <a:latin typeface="+mn-lt"/>
                <a:ea typeface="+mn-ea"/>
              </a:rPr>
              <a:t>	Then</a:t>
            </a:r>
            <a:r>
              <a:rPr lang="en-US" sz="2000" kern="0" dirty="0" smtClean="0">
                <a:solidFill>
                  <a:srgbClr val="3C3A37"/>
                </a:solidFill>
                <a:latin typeface="+mn-lt"/>
                <a:ea typeface="+mn-ea"/>
              </a:rPr>
              <a:t>, iterate the following:</a:t>
            </a:r>
          </a:p>
          <a:p>
            <a:pPr marL="914400" lvl="1" indent="-457200" eaLnBrk="1" hangingPunct="1">
              <a:spcBef>
                <a:spcPct val="20000"/>
              </a:spcBef>
              <a:buClr>
                <a:srgbClr val="CB9745"/>
              </a:buClr>
              <a:buFont typeface="+mj-lt"/>
              <a:buAutoNum type="arabicPeriod"/>
            </a:pPr>
            <a:r>
              <a:rPr lang="en-US" sz="1800" kern="0" noProof="0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Fix endpoints</a:t>
            </a:r>
          </a:p>
          <a:p>
            <a:pPr marL="914400" lvl="1" indent="-457200" eaLnBrk="1" hangingPunct="1">
              <a:spcBef>
                <a:spcPct val="20000"/>
              </a:spcBef>
              <a:buClr>
                <a:srgbClr val="CB9745"/>
              </a:buClr>
              <a:buFont typeface="+mj-lt"/>
              <a:buAutoNum type="arabicPeriod"/>
            </a:pPr>
            <a:r>
              <a:rPr lang="en-US" sz="1800" kern="0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Average position of each point with its neighbors in sequence</a:t>
            </a:r>
          </a:p>
          <a:p>
            <a:pPr marL="914400" lvl="1" indent="-457200" eaLnBrk="1" hangingPunct="1">
              <a:spcBef>
                <a:spcPct val="20000"/>
              </a:spcBef>
              <a:buClr>
                <a:srgbClr val="CB9745"/>
              </a:buClr>
              <a:buFont typeface="+mj-lt"/>
              <a:buAutoNum type="arabicPeriod"/>
            </a:pPr>
            <a:r>
              <a:rPr lang="en-US" sz="1800" kern="0" noProof="0" dirty="0" smtClean="0">
                <a:solidFill>
                  <a:srgbClr val="3C3A37"/>
                </a:solidFill>
                <a:latin typeface="+mn-lt"/>
                <a:ea typeface="+mn-ea"/>
              </a:rPr>
              <a:t>Project back onto surface</a:t>
            </a:r>
          </a:p>
          <a:p>
            <a:pPr marL="800100" lvl="1" indent="-342900" eaLnBrk="1" hangingPunct="1">
              <a:spcBef>
                <a:spcPct val="20000"/>
              </a:spcBef>
              <a:buClr>
                <a:srgbClr val="CB9745"/>
              </a:buClr>
              <a:buFont typeface="Arial" pitchFamily="34" charset="0"/>
              <a:buChar char="•"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3C3A37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 descr="PathSmoothingOnLine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3434239"/>
            <a:ext cx="5532119" cy="25041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 Smoothing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28600" y="1371600"/>
            <a:ext cx="83820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  <a:buClr>
                <a:srgbClr val="CB9745"/>
              </a:buClr>
            </a:pPr>
            <a:r>
              <a:rPr lang="en-US" sz="2000" kern="0" dirty="0" smtClean="0">
                <a:solidFill>
                  <a:srgbClr val="3C3A37"/>
                </a:solidFill>
                <a:latin typeface="+mn-lt"/>
                <a:ea typeface="+mn-ea"/>
              </a:rPr>
              <a:t>	Then</a:t>
            </a:r>
            <a:r>
              <a:rPr lang="en-US" sz="2000" kern="0" dirty="0" smtClean="0">
                <a:solidFill>
                  <a:srgbClr val="3C3A37"/>
                </a:solidFill>
                <a:latin typeface="+mn-lt"/>
                <a:ea typeface="+mn-ea"/>
              </a:rPr>
              <a:t>, iterate the following:</a:t>
            </a:r>
          </a:p>
          <a:p>
            <a:pPr marL="914400" lvl="1" indent="-457200" eaLnBrk="1" hangingPunct="1">
              <a:spcBef>
                <a:spcPct val="20000"/>
              </a:spcBef>
              <a:buClr>
                <a:srgbClr val="CB9745"/>
              </a:buClr>
              <a:buFont typeface="+mj-lt"/>
              <a:buAutoNum type="arabicPeriod"/>
            </a:pPr>
            <a:r>
              <a:rPr lang="en-US" sz="1800" kern="0" noProof="0" dirty="0" smtClean="0">
                <a:latin typeface="+mn-lt"/>
                <a:ea typeface="+mn-ea"/>
              </a:rPr>
              <a:t>Fix endpoints</a:t>
            </a:r>
          </a:p>
          <a:p>
            <a:pPr marL="914400" lvl="1" indent="-457200" eaLnBrk="1" hangingPunct="1">
              <a:spcBef>
                <a:spcPct val="20000"/>
              </a:spcBef>
              <a:buClr>
                <a:srgbClr val="CB9745"/>
              </a:buClr>
              <a:buFont typeface="+mj-lt"/>
              <a:buAutoNum type="arabicPeriod"/>
            </a:pPr>
            <a:r>
              <a:rPr lang="en-US" sz="1800" kern="0" dirty="0" smtClean="0">
                <a:latin typeface="+mn-lt"/>
                <a:ea typeface="+mn-ea"/>
              </a:rPr>
              <a:t>Average position of each point with its neighbors in sequence</a:t>
            </a:r>
          </a:p>
          <a:p>
            <a:pPr marL="914400" lvl="1" indent="-457200" eaLnBrk="1" hangingPunct="1">
              <a:spcBef>
                <a:spcPct val="20000"/>
              </a:spcBef>
              <a:buClr>
                <a:srgbClr val="CB9745"/>
              </a:buClr>
              <a:buFont typeface="+mj-lt"/>
              <a:buAutoNum type="arabicPeriod"/>
            </a:pPr>
            <a:r>
              <a:rPr lang="en-US" sz="1800" kern="0" noProof="0" dirty="0" smtClean="0">
                <a:latin typeface="+mn-lt"/>
                <a:ea typeface="+mn-ea"/>
              </a:rPr>
              <a:t>Project back onto surface</a:t>
            </a:r>
          </a:p>
          <a:p>
            <a:pPr marL="800100" lvl="1" indent="-342900" eaLnBrk="1" hangingPunct="1">
              <a:spcBef>
                <a:spcPct val="20000"/>
              </a:spcBef>
              <a:buClr>
                <a:srgbClr val="CB9745"/>
              </a:buClr>
              <a:buFont typeface="Arial" pitchFamily="34" charset="0"/>
              <a:buChar char="•"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3C3A37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 descr="PathSmoothingOnLine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3434239"/>
            <a:ext cx="5532119" cy="25041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 Smoothing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28600" y="1371600"/>
            <a:ext cx="83820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  <a:buClr>
                <a:srgbClr val="CB9745"/>
              </a:buClr>
            </a:pPr>
            <a:r>
              <a:rPr lang="en-US" sz="2000" kern="0" dirty="0" smtClean="0">
                <a:solidFill>
                  <a:srgbClr val="3C3A37"/>
                </a:solidFill>
                <a:latin typeface="+mn-lt"/>
                <a:ea typeface="+mn-ea"/>
              </a:rPr>
              <a:t>	Then</a:t>
            </a:r>
            <a:r>
              <a:rPr lang="en-US" sz="2000" kern="0" dirty="0" smtClean="0">
                <a:solidFill>
                  <a:srgbClr val="3C3A37"/>
                </a:solidFill>
                <a:latin typeface="+mn-lt"/>
                <a:ea typeface="+mn-ea"/>
              </a:rPr>
              <a:t>, iterate the following:</a:t>
            </a:r>
          </a:p>
          <a:p>
            <a:pPr marL="914400" lvl="1" indent="-457200" eaLnBrk="1" hangingPunct="1">
              <a:spcBef>
                <a:spcPct val="20000"/>
              </a:spcBef>
              <a:buClr>
                <a:srgbClr val="CB9745"/>
              </a:buClr>
              <a:buFont typeface="+mj-lt"/>
              <a:buAutoNum type="arabicPeriod"/>
            </a:pPr>
            <a:r>
              <a:rPr lang="en-US" sz="1800" kern="0" noProof="0" dirty="0" smtClean="0">
                <a:latin typeface="+mn-lt"/>
                <a:ea typeface="+mn-ea"/>
              </a:rPr>
              <a:t>Fix endpoints</a:t>
            </a:r>
          </a:p>
          <a:p>
            <a:pPr marL="914400" lvl="1" indent="-457200" eaLnBrk="1" hangingPunct="1">
              <a:spcBef>
                <a:spcPct val="20000"/>
              </a:spcBef>
              <a:buClr>
                <a:srgbClr val="CB9745"/>
              </a:buClr>
              <a:buFont typeface="+mj-lt"/>
              <a:buAutoNum type="arabicPeriod"/>
            </a:pPr>
            <a:r>
              <a:rPr lang="en-US" sz="1800" kern="0" dirty="0" smtClean="0">
                <a:latin typeface="+mn-lt"/>
                <a:ea typeface="+mn-ea"/>
              </a:rPr>
              <a:t>Average position of each point with its neighbors in sequence</a:t>
            </a:r>
          </a:p>
          <a:p>
            <a:pPr marL="914400" lvl="1" indent="-457200" eaLnBrk="1" hangingPunct="1">
              <a:spcBef>
                <a:spcPct val="20000"/>
              </a:spcBef>
              <a:buClr>
                <a:srgbClr val="CB9745"/>
              </a:buClr>
              <a:buFont typeface="+mj-lt"/>
              <a:buAutoNum type="arabicPeriod"/>
            </a:pPr>
            <a:r>
              <a:rPr lang="en-US" sz="1800" kern="0" noProof="0" dirty="0" smtClean="0">
                <a:latin typeface="+mn-lt"/>
                <a:ea typeface="+mn-ea"/>
              </a:rPr>
              <a:t>Project back onto surface</a:t>
            </a:r>
          </a:p>
          <a:p>
            <a:pPr marL="800100" lvl="1" indent="-342900" eaLnBrk="1" hangingPunct="1">
              <a:spcBef>
                <a:spcPct val="20000"/>
              </a:spcBef>
              <a:buClr>
                <a:srgbClr val="CB9745"/>
              </a:buClr>
              <a:buFont typeface="Arial" pitchFamily="34" charset="0"/>
              <a:buChar char="•"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3C3A37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 descr="PathSmoothingOnLine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3435350"/>
            <a:ext cx="5532119" cy="2514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 Smoothing</a:t>
            </a:r>
            <a:endParaRPr lang="en-US" dirty="0"/>
          </a:p>
        </p:txBody>
      </p:sp>
      <p:pic>
        <p:nvPicPr>
          <p:cNvPr id="8" name="Content Placeholder 3" descr="pathsmoothing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460673" y="1976735"/>
            <a:ext cx="6103366" cy="4185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 Smoothing</a:t>
            </a:r>
            <a:endParaRPr lang="en-US" dirty="0"/>
          </a:p>
        </p:txBody>
      </p:sp>
      <p:pic>
        <p:nvPicPr>
          <p:cNvPr id="4" name="Content Placeholder 3" descr="pathsmoothing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0672" y="1976735"/>
            <a:ext cx="6103366" cy="41853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 Smoothing</a:t>
            </a:r>
            <a:endParaRPr lang="en-US" dirty="0"/>
          </a:p>
        </p:txBody>
      </p:sp>
      <p:pic>
        <p:nvPicPr>
          <p:cNvPr id="4" name="Content Placeholder 3" descr="pathsmoothing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0672" y="1976735"/>
            <a:ext cx="6103366" cy="41853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Art of Cartography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Cartographers have been labeling in 2D (and on globes) for thousands of </a:t>
            </a:r>
            <a:r>
              <a:rPr lang="en-US" dirty="0" smtClean="0"/>
              <a:t>years…</a:t>
            </a:r>
            <a:endParaRPr lang="en-US" dirty="0" smtClean="0"/>
          </a:p>
          <a:p>
            <a:pPr lvl="1"/>
            <a:r>
              <a:rPr lang="en-US" dirty="0" smtClean="0"/>
              <a:t>And they’re getting pretty good at it: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8125" t="27594" r="20312" b="21159"/>
          <a:stretch>
            <a:fillRect/>
          </a:stretch>
        </p:blipFill>
        <p:spPr bwMode="auto">
          <a:xfrm>
            <a:off x="2209800" y="2667000"/>
            <a:ext cx="4648200" cy="3662218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 Rendering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7620000" cy="7620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	We </a:t>
            </a:r>
            <a:r>
              <a:rPr lang="en-US" dirty="0" smtClean="0"/>
              <a:t>use alpha-tested magnification</a:t>
            </a:r>
            <a:r>
              <a:rPr lang="en-US" sz="1600" dirty="0" smtClean="0"/>
              <a:t>*</a:t>
            </a:r>
            <a:r>
              <a:rPr lang="en-US" dirty="0" smtClean="0"/>
              <a:t> </a:t>
            </a:r>
            <a:r>
              <a:rPr lang="en-US" dirty="0" smtClean="0"/>
              <a:t> to </a:t>
            </a:r>
            <a:r>
              <a:rPr lang="en-US" dirty="0" smtClean="0"/>
              <a:t>render </a:t>
            </a:r>
            <a:r>
              <a:rPr lang="en-US" dirty="0" smtClean="0"/>
              <a:t>letters</a:t>
            </a:r>
            <a:endParaRPr lang="en-US" dirty="0"/>
          </a:p>
        </p:txBody>
      </p:sp>
      <p:pic>
        <p:nvPicPr>
          <p:cNvPr id="1026" name="Picture 2" descr="C:\users\gregc\SimpleMeshViewerM\SimpleMeshViewer\tex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2133600"/>
            <a:ext cx="3797643" cy="3797643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28600" y="1828800"/>
            <a:ext cx="4191000" cy="1372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eaLnBrk="1" hangingPunct="1">
              <a:spcBef>
                <a:spcPct val="20000"/>
              </a:spcBef>
              <a:buClr>
                <a:srgbClr val="A76700"/>
              </a:buClr>
              <a:buFont typeface="Times" charset="0"/>
              <a:buChar char="•"/>
            </a:pPr>
            <a:r>
              <a:rPr lang="en-US" sz="1600" kern="0" dirty="0" smtClean="0">
                <a:solidFill>
                  <a:srgbClr val="3C3A37"/>
                </a:solidFill>
                <a:latin typeface="Arial"/>
                <a:ea typeface="ＭＳ Ｐゴシック"/>
              </a:rPr>
              <a:t>Lets us draw large letters with a small (128x128) texture, with no visible aliasing</a:t>
            </a:r>
          </a:p>
          <a:p>
            <a:pPr marL="742950" lvl="1" indent="-285750" eaLnBrk="1" hangingPunct="1">
              <a:spcBef>
                <a:spcPct val="20000"/>
              </a:spcBef>
              <a:buClr>
                <a:srgbClr val="A76700"/>
              </a:buClr>
              <a:buFont typeface="Times" charset="0"/>
              <a:buChar char="•"/>
            </a:pPr>
            <a:r>
              <a:rPr lang="en-US" sz="1600" kern="0" dirty="0" smtClean="0">
                <a:solidFill>
                  <a:srgbClr val="3C3A37"/>
                </a:solidFill>
                <a:latin typeface="Arial"/>
                <a:ea typeface="ＭＳ Ｐゴシック"/>
              </a:rPr>
              <a:t>Can add outline, glow effects by simple modifications of the </a:t>
            </a:r>
            <a:r>
              <a:rPr lang="en-US" sz="1600" kern="0" dirty="0" err="1" smtClean="0">
                <a:solidFill>
                  <a:srgbClr val="3C3A37"/>
                </a:solidFill>
                <a:latin typeface="Arial"/>
                <a:ea typeface="ＭＳ Ｐゴシック"/>
              </a:rPr>
              <a:t>shader</a:t>
            </a:r>
            <a:endParaRPr lang="en-US" sz="1600" kern="0" dirty="0">
              <a:solidFill>
                <a:srgbClr val="3C3A37"/>
              </a:solidFill>
              <a:latin typeface="Arial"/>
              <a:ea typeface="ＭＳ Ｐゴシック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6019800"/>
            <a:ext cx="4191000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 smtClean="0"/>
              <a:t>* C. Green. Improved alpha-tested magnification for vector textures and special effects. In </a:t>
            </a:r>
            <a:r>
              <a:rPr lang="en-US" sz="1050" i="1" dirty="0" smtClean="0"/>
              <a:t>SIGGRAPH ’07: ACM SIGGRAPH 2007 courses, </a:t>
            </a:r>
            <a:r>
              <a:rPr lang="en-US" sz="1050" dirty="0" smtClean="0"/>
              <a:t>pages 9–18, New York, NY, USA, 2007. ACM.</a:t>
            </a:r>
            <a:endParaRPr lang="en-US" sz="10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 Rendering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5867400" cy="5181600"/>
          </a:xfrm>
        </p:spPr>
        <p:txBody>
          <a:bodyPr/>
          <a:lstStyle/>
          <a:p>
            <a:r>
              <a:rPr lang="en-US" sz="1800" dirty="0" smtClean="0"/>
              <a:t>Each letter is given its own local parameterization</a:t>
            </a:r>
          </a:p>
          <a:p>
            <a:pPr lvl="1"/>
            <a:r>
              <a:rPr lang="en-US" sz="1600" dirty="0" smtClean="0"/>
              <a:t>Letter = decal</a:t>
            </a:r>
          </a:p>
          <a:p>
            <a:pPr lvl="1"/>
            <a:r>
              <a:rPr lang="en-US" sz="1600" dirty="0" smtClean="0"/>
              <a:t>Built using exponential map method*</a:t>
            </a:r>
          </a:p>
          <a:p>
            <a:r>
              <a:rPr lang="en-US" sz="1800" dirty="0" smtClean="0"/>
              <a:t>Letter orientations are computed in parameter space</a:t>
            </a:r>
          </a:p>
          <a:p>
            <a:pPr lvl="1"/>
            <a:r>
              <a:rPr lang="en-US" sz="1600" dirty="0" smtClean="0"/>
              <a:t>Baseline is a weighted average of nearby path segments</a:t>
            </a:r>
            <a:endParaRPr lang="en-US" sz="1600" dirty="0"/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28600" y="6096000"/>
            <a:ext cx="5097462" cy="569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lnSpc>
                <a:spcPct val="112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050" dirty="0">
                <a:solidFill>
                  <a:srgbClr val="000000"/>
                </a:solidFill>
                <a:latin typeface="NimbusRomNo9L-Regu" charset="0"/>
              </a:rPr>
              <a:t>* R. Schmidt, C. Grimm, and </a:t>
            </a:r>
            <a:r>
              <a:rPr lang="en-GB" sz="1050" dirty="0" err="1">
                <a:solidFill>
                  <a:srgbClr val="000000"/>
                </a:solidFill>
                <a:latin typeface="NimbusRomNo9L-Regu" charset="0"/>
              </a:rPr>
              <a:t>B.Wyvill</a:t>
            </a:r>
            <a:r>
              <a:rPr lang="en-GB" sz="1050" dirty="0">
                <a:solidFill>
                  <a:srgbClr val="000000"/>
                </a:solidFill>
                <a:latin typeface="NimbusRomNo9L-Regu" charset="0"/>
              </a:rPr>
              <a:t>. Interactive decal compositing with discrete exponential maps. </a:t>
            </a:r>
            <a:r>
              <a:rPr lang="en-GB" sz="1050" dirty="0">
                <a:solidFill>
                  <a:srgbClr val="000000"/>
                </a:solidFill>
                <a:latin typeface="NimbusRomNo9L-ReguItal" charset="0"/>
              </a:rPr>
              <a:t>ACM Transactions on Graphics</a:t>
            </a:r>
            <a:r>
              <a:rPr lang="en-GB" sz="1050" dirty="0">
                <a:solidFill>
                  <a:srgbClr val="000000"/>
                </a:solidFill>
                <a:latin typeface="NimbusRomNo9L-Regu" charset="0"/>
              </a:rPr>
              <a:t>, 25(3):603–613, 2006.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0" y="3021013"/>
            <a:ext cx="3057789" cy="29987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28600" y="1752600"/>
            <a:ext cx="8382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B9745"/>
              </a:buClr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Introduction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B9745"/>
              </a:buClr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Text Scaffold Generation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B9745"/>
              </a:buClr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Labeling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B9745"/>
              </a:buClr>
              <a:buSzTx/>
              <a:buFontTx/>
              <a:buChar char="•"/>
              <a:tabLst/>
              <a:defRPr/>
            </a:pPr>
            <a:r>
              <a:rPr lang="en-US" sz="2000" dirty="0" smtClean="0"/>
              <a:t>Results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B9745"/>
              </a:buClr>
              <a:buSzTx/>
              <a:buFontTx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3C3A37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B9745"/>
              </a:buClr>
              <a:buSzTx/>
              <a:buFontTx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3C3A37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5" name="Content Placeholder 4" descr="Ex-AK-Cleft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2600" y="1676400"/>
            <a:ext cx="5337446" cy="4724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6" name="Content Placeholder 5" descr="Ex-RNA-1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90600" y="2286000"/>
            <a:ext cx="7005936" cy="36494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6" name="Content Placeholder 5" descr="Ex-RNA-1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90600" y="2286000"/>
            <a:ext cx="7005936" cy="36494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6" name="Content Placeholder 5" descr="Ex-RNA-1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90600" y="2286000"/>
            <a:ext cx="7005936" cy="36494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6" name="Content Placeholder 5" descr="Ex-RNA-1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90600" y="2286000"/>
            <a:ext cx="7005936" cy="36494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16" name="RNA3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307592" y="2176272"/>
            <a:ext cx="6448239" cy="3794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4" name="Content Placeholder 3" descr="Ex-RNA-Strands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62199" y="1524000"/>
            <a:ext cx="4114802" cy="48571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Art of Cartography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5334000" cy="51816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Basic  principles</a:t>
            </a:r>
            <a:r>
              <a:rPr lang="en-US" dirty="0" smtClean="0"/>
              <a:t>:</a:t>
            </a:r>
          </a:p>
          <a:p>
            <a:pPr>
              <a:buNone/>
            </a:pPr>
            <a:endParaRPr lang="en-US" sz="1800" dirty="0" smtClean="0"/>
          </a:p>
          <a:p>
            <a:r>
              <a:rPr lang="en-US" sz="1800" dirty="0" smtClean="0"/>
              <a:t>Text should be legible</a:t>
            </a:r>
          </a:p>
          <a:p>
            <a:pPr lvl="1"/>
            <a:r>
              <a:rPr lang="en-US" sz="1600" dirty="0" smtClean="0"/>
              <a:t>Smooth, likely straight, </a:t>
            </a:r>
            <a:r>
              <a:rPr lang="en-US" sz="1600" dirty="0" smtClean="0"/>
              <a:t>path</a:t>
            </a:r>
          </a:p>
          <a:p>
            <a:pPr lvl="1"/>
            <a:endParaRPr lang="en-US" sz="1600" dirty="0" smtClean="0"/>
          </a:p>
          <a:p>
            <a:r>
              <a:rPr lang="en-US" sz="1800" dirty="0" smtClean="0"/>
              <a:t>Text should be visible</a:t>
            </a:r>
          </a:p>
          <a:p>
            <a:pPr lvl="1"/>
            <a:r>
              <a:rPr lang="en-US" sz="1600" dirty="0" smtClean="0"/>
              <a:t>Always on top of other features</a:t>
            </a:r>
          </a:p>
          <a:p>
            <a:pPr lvl="1"/>
            <a:endParaRPr lang="en-US" sz="1600" dirty="0" smtClean="0"/>
          </a:p>
          <a:p>
            <a:r>
              <a:rPr lang="en-US" sz="1800" dirty="0" smtClean="0"/>
              <a:t>Text may track important features</a:t>
            </a:r>
          </a:p>
          <a:p>
            <a:pPr lvl="1"/>
            <a:r>
              <a:rPr lang="en-US" sz="1600" dirty="0" smtClean="0"/>
              <a:t>E.g. roads, rivers</a:t>
            </a:r>
          </a:p>
          <a:p>
            <a:pPr lvl="1"/>
            <a:endParaRPr lang="en-US" sz="1600" dirty="0" smtClean="0"/>
          </a:p>
          <a:p>
            <a:r>
              <a:rPr lang="en-US" sz="1800" dirty="0" smtClean="0"/>
              <a:t>Text should be close to labeled feature </a:t>
            </a: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28125" t="27594" r="20312" b="21159"/>
          <a:stretch>
            <a:fillRect/>
          </a:stretch>
        </p:blipFill>
        <p:spPr bwMode="auto">
          <a:xfrm>
            <a:off x="5181600" y="1295400"/>
            <a:ext cx="3645877" cy="2872509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6" name="Content Placeholder 5" descr="Ex-Alien.png"/>
          <p:cNvPicPr>
            <a:picLocks noGrp="1" noChangeAspect="1"/>
          </p:cNvPicPr>
          <p:nvPr>
            <p:ph idx="1"/>
          </p:nvPr>
        </p:nvPicPr>
        <p:blipFill>
          <a:blip r:embed="rId3"/>
          <a:srcRect r="3571" b="32353"/>
          <a:stretch>
            <a:fillRect/>
          </a:stretch>
        </p:blipFill>
        <p:spPr>
          <a:xfrm>
            <a:off x="2895600" y="2057400"/>
            <a:ext cx="3220248" cy="3962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8" name="Content Placeholder 7" descr="Ex-Porine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57400" y="1828800"/>
            <a:ext cx="4831998" cy="45119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382000" cy="4876800"/>
          </a:xfrm>
        </p:spPr>
        <p:txBody>
          <a:bodyPr/>
          <a:lstStyle/>
          <a:p>
            <a:r>
              <a:rPr lang="en-US" dirty="0" smtClean="0"/>
              <a:t>Intrinsic to Surface Labeling</a:t>
            </a:r>
          </a:p>
          <a:p>
            <a:pPr lvl="1"/>
            <a:r>
              <a:rPr lang="en-US" dirty="0" smtClean="0"/>
              <a:t>Fixed labels may not always be oriented toward viewer</a:t>
            </a:r>
          </a:p>
          <a:p>
            <a:pPr lvl="1"/>
            <a:r>
              <a:rPr lang="en-US" dirty="0" smtClean="0"/>
              <a:t>Can’t guarantee uniform </a:t>
            </a:r>
            <a:r>
              <a:rPr lang="en-US" dirty="0" smtClean="0"/>
              <a:t>letter </a:t>
            </a:r>
            <a:r>
              <a:rPr lang="en-US" dirty="0" smtClean="0"/>
              <a:t>size, </a:t>
            </a:r>
            <a:r>
              <a:rPr lang="en-US" dirty="0" smtClean="0"/>
              <a:t>orientation on screen</a:t>
            </a:r>
            <a:endParaRPr lang="en-US" dirty="0" smtClean="0"/>
          </a:p>
          <a:p>
            <a:r>
              <a:rPr lang="en-US" dirty="0" smtClean="0"/>
              <a:t>Unique to our approach</a:t>
            </a:r>
          </a:p>
          <a:p>
            <a:pPr lvl="1"/>
            <a:r>
              <a:rPr lang="en-US" dirty="0" smtClean="0"/>
              <a:t>Scaffold parameters not necessarily intuitive</a:t>
            </a:r>
          </a:p>
          <a:p>
            <a:pPr lvl="2"/>
            <a:r>
              <a:rPr lang="en-US" dirty="0" smtClean="0"/>
              <a:t>Tradeoff between various goals</a:t>
            </a:r>
          </a:p>
          <a:p>
            <a:r>
              <a:rPr lang="en-US" dirty="0" smtClean="0"/>
              <a:t>Future Work</a:t>
            </a:r>
          </a:p>
          <a:p>
            <a:pPr lvl="1"/>
            <a:r>
              <a:rPr lang="en-US" dirty="0" smtClean="0"/>
              <a:t>Independent steps (scaffold generation, path formation, lettering)</a:t>
            </a:r>
          </a:p>
          <a:p>
            <a:pPr lvl="2"/>
            <a:r>
              <a:rPr lang="en-US" dirty="0" smtClean="0"/>
              <a:t>One inflexible surface may not offer best location for text path</a:t>
            </a:r>
          </a:p>
          <a:p>
            <a:pPr lvl="1"/>
            <a:r>
              <a:rPr lang="en-US" dirty="0" smtClean="0"/>
              <a:t>Text paths ignore one another</a:t>
            </a:r>
          </a:p>
          <a:p>
            <a:pPr lvl="2"/>
            <a:r>
              <a:rPr lang="en-US" dirty="0" smtClean="0"/>
              <a:t>No overlap avoidance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76400"/>
            <a:ext cx="8077200" cy="48768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Text scaffolds:</a:t>
            </a:r>
          </a:p>
          <a:p>
            <a:pPr lvl="1"/>
            <a:r>
              <a:rPr lang="en-US" dirty="0" smtClean="0"/>
              <a:t>Amenable to legible, proximal annotation of 3D models</a:t>
            </a:r>
          </a:p>
          <a:p>
            <a:pPr lvl="1"/>
            <a:r>
              <a:rPr lang="en-US" dirty="0" smtClean="0"/>
              <a:t>Are quick to compute, with low overhead</a:t>
            </a:r>
          </a:p>
          <a:p>
            <a:pPr lvl="1"/>
            <a:r>
              <a:rPr lang="en-US" dirty="0" smtClean="0"/>
              <a:t>Ideally suited for large models, with dense labels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Our system includes methods for:</a:t>
            </a:r>
          </a:p>
          <a:p>
            <a:pPr lvl="1"/>
            <a:r>
              <a:rPr lang="en-US" dirty="0" smtClean="0"/>
              <a:t>Applying point labels</a:t>
            </a:r>
          </a:p>
          <a:p>
            <a:pPr lvl="1"/>
            <a:r>
              <a:rPr lang="en-US" dirty="0" smtClean="0"/>
              <a:t>Geodesic path layout</a:t>
            </a:r>
          </a:p>
          <a:p>
            <a:pPr lvl="1"/>
            <a:r>
              <a:rPr lang="en-US" dirty="0" smtClean="0"/>
              <a:t>Path ‘Sketching’</a:t>
            </a:r>
          </a:p>
          <a:p>
            <a:pPr lvl="1"/>
            <a:r>
              <a:rPr lang="en-US" dirty="0" smtClean="0"/>
              <a:t>Automatic labeling of annotated regions</a:t>
            </a:r>
          </a:p>
          <a:p>
            <a:pPr lvl="1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8382000" cy="5181600"/>
          </a:xfrm>
        </p:spPr>
        <p:txBody>
          <a:bodyPr/>
          <a:lstStyle/>
          <a:p>
            <a:pPr algn="ctr">
              <a:buNone/>
            </a:pPr>
            <a:endParaRPr lang="en-GB" dirty="0" smtClean="0">
              <a:solidFill>
                <a:schemeClr val="tx1"/>
              </a:solidFill>
            </a:endParaRPr>
          </a:p>
          <a:p>
            <a:pPr algn="ctr">
              <a:buNone/>
            </a:pPr>
            <a:endParaRPr lang="en-GB" dirty="0" smtClean="0">
              <a:solidFill>
                <a:schemeClr val="tx1"/>
              </a:solidFill>
            </a:endParaRPr>
          </a:p>
          <a:p>
            <a:pPr algn="ctr">
              <a:buNone/>
            </a:pPr>
            <a:endParaRPr lang="en-GB" dirty="0" smtClean="0">
              <a:solidFill>
                <a:schemeClr val="tx1"/>
              </a:solidFill>
            </a:endParaRPr>
          </a:p>
          <a:p>
            <a:pPr algn="ctr">
              <a:buNone/>
            </a:pPr>
            <a:endParaRPr lang="en-GB" dirty="0" smtClean="0">
              <a:solidFill>
                <a:schemeClr val="tx1"/>
              </a:solidFill>
            </a:endParaRPr>
          </a:p>
          <a:p>
            <a:pPr algn="ctr">
              <a:buNone/>
            </a:pPr>
            <a:endParaRPr lang="en-GB" dirty="0" smtClean="0">
              <a:solidFill>
                <a:schemeClr val="tx1"/>
              </a:solidFill>
            </a:endParaRPr>
          </a:p>
          <a:p>
            <a:pPr algn="ctr">
              <a:buNone/>
            </a:pPr>
            <a:r>
              <a:rPr lang="en-US" sz="3600" dirty="0" smtClean="0"/>
              <a:t>Questions?</a:t>
            </a:r>
            <a:endParaRPr lang="en-GB" dirty="0" smtClean="0">
              <a:solidFill>
                <a:schemeClr val="tx1"/>
              </a:solidFill>
            </a:endParaRPr>
          </a:p>
          <a:p>
            <a:pPr>
              <a:buNone/>
            </a:pPr>
            <a:endParaRPr lang="en-GB" sz="1800" dirty="0" smtClean="0">
              <a:solidFill>
                <a:schemeClr val="tx1"/>
              </a:solidFill>
            </a:endParaRPr>
          </a:p>
          <a:p>
            <a:pPr>
              <a:buNone/>
            </a:pPr>
            <a:endParaRPr lang="en-GB" sz="1800" dirty="0" smtClean="0">
              <a:solidFill>
                <a:schemeClr val="tx1"/>
              </a:solidFill>
            </a:endParaRPr>
          </a:p>
          <a:p>
            <a:pPr>
              <a:buNone/>
            </a:pPr>
            <a:endParaRPr lang="en-GB" sz="1800" dirty="0" smtClean="0">
              <a:solidFill>
                <a:schemeClr val="tx1"/>
              </a:solidFill>
            </a:endParaRPr>
          </a:p>
          <a:p>
            <a:pPr>
              <a:buNone/>
            </a:pPr>
            <a:endParaRPr lang="en-GB" sz="1800" dirty="0" smtClean="0">
              <a:solidFill>
                <a:schemeClr val="tx1"/>
              </a:solidFill>
            </a:endParaRPr>
          </a:p>
          <a:p>
            <a:pPr>
              <a:buNone/>
            </a:pPr>
            <a:endParaRPr lang="en-GB" sz="1800" dirty="0" smtClean="0">
              <a:solidFill>
                <a:schemeClr val="tx1"/>
              </a:solidFill>
            </a:endParaRPr>
          </a:p>
          <a:p>
            <a:pPr>
              <a:buNone/>
            </a:pPr>
            <a:endParaRPr lang="en-GB" sz="1800" dirty="0" smtClean="0">
              <a:solidFill>
                <a:schemeClr val="tx1"/>
              </a:solidFill>
            </a:endParaRPr>
          </a:p>
          <a:p>
            <a:pPr>
              <a:buNone/>
            </a:pPr>
            <a:endParaRPr lang="en-GB" sz="1800" dirty="0" smtClean="0">
              <a:solidFill>
                <a:schemeClr val="tx1"/>
              </a:solidFill>
            </a:endParaRPr>
          </a:p>
          <a:p>
            <a:pPr algn="r">
              <a:buNone/>
            </a:pPr>
            <a:r>
              <a:rPr lang="en-GB" sz="1800" dirty="0" smtClean="0">
                <a:solidFill>
                  <a:schemeClr val="tx1"/>
                </a:solidFill>
              </a:rPr>
              <a:t>Thanks also to CIBM </a:t>
            </a:r>
            <a:r>
              <a:rPr lang="en-GB" sz="1800" dirty="0" smtClean="0">
                <a:solidFill>
                  <a:schemeClr val="tx1"/>
                </a:solidFill>
              </a:rPr>
              <a:t>grant NLM-5T15LM007359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in 3D?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28600" y="2971800"/>
            <a:ext cx="8382000" cy="3581400"/>
          </a:xfrm>
        </p:spPr>
        <p:txBody>
          <a:bodyPr/>
          <a:lstStyle/>
          <a:p>
            <a:pPr algn="ctr">
              <a:buNone/>
            </a:pPr>
            <a:r>
              <a:rPr lang="en-US" sz="3000" dirty="0" smtClean="0"/>
              <a:t>The same principles apply</a:t>
            </a:r>
            <a:endParaRPr lang="en-US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533400" y="1676400"/>
            <a:ext cx="4114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  <a:buClr>
                <a:srgbClr val="CB9745"/>
              </a:buClr>
              <a:buFontTx/>
              <a:buChar char="•"/>
              <a:defRPr/>
            </a:pPr>
            <a:r>
              <a:rPr kumimoji="0" lang="en-US" sz="1800" b="0" i="1" u="none" strike="noStrike" kern="0" cap="none" spc="0" normalizeH="0" noProof="0" dirty="0" smtClean="0">
                <a:ln>
                  <a:noFill/>
                </a:ln>
                <a:solidFill>
                  <a:srgbClr val="3C3A3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Legibility</a:t>
            </a:r>
          </a:p>
          <a:p>
            <a:pPr marL="800100" lvl="1" indent="-342900" eaLnBrk="1" hangingPunct="1">
              <a:spcBef>
                <a:spcPct val="20000"/>
              </a:spcBef>
              <a:buClr>
                <a:srgbClr val="CB9745"/>
              </a:buClr>
              <a:buFontTx/>
              <a:buChar char="•"/>
              <a:defRPr/>
            </a:pPr>
            <a:r>
              <a:rPr lang="en-US" sz="1600" kern="0" dirty="0" smtClean="0">
                <a:solidFill>
                  <a:srgbClr val="3C3A37"/>
                </a:solidFill>
                <a:latin typeface="+mn-lt"/>
                <a:ea typeface="+mn-ea"/>
              </a:rPr>
              <a:t>Text must be readable</a:t>
            </a:r>
          </a:p>
          <a:p>
            <a:pPr marL="800100" lvl="1" indent="-342900" eaLnBrk="1" hangingPunct="1">
              <a:spcBef>
                <a:spcPct val="20000"/>
              </a:spcBef>
              <a:buClr>
                <a:srgbClr val="CB9745"/>
              </a:buClr>
              <a:buFontTx/>
              <a:buChar char="•"/>
              <a:defRPr/>
            </a:pPr>
            <a:r>
              <a:rPr lang="en-US" sz="1600" kern="0" dirty="0" smtClean="0">
                <a:solidFill>
                  <a:srgbClr val="3C3A37"/>
                </a:solidFill>
                <a:latin typeface="+mn-lt"/>
                <a:ea typeface="+mn-ea"/>
              </a:rPr>
              <a:t>Surface must be smooth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CB9745"/>
              </a:buClr>
              <a:buFontTx/>
              <a:buChar char="•"/>
              <a:defRPr/>
            </a:pPr>
            <a:r>
              <a:rPr kumimoji="0" lang="en-US" sz="1800" b="0" i="1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Visibility</a:t>
            </a:r>
          </a:p>
          <a:p>
            <a:pPr marL="800100" lvl="1" indent="-342900" eaLnBrk="1" hangingPunct="1">
              <a:spcBef>
                <a:spcPct val="20000"/>
              </a:spcBef>
              <a:buClr>
                <a:srgbClr val="CB9745"/>
              </a:buClr>
              <a:buFontTx/>
              <a:buChar char="•"/>
              <a:defRPr/>
            </a:pPr>
            <a:r>
              <a:rPr lang="en-US" sz="1600" kern="0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Surface can’t enter occluded regions</a:t>
            </a:r>
          </a:p>
          <a:p>
            <a:pPr marL="800100" lvl="1" indent="-342900" eaLnBrk="1" hangingPunct="1">
              <a:spcBef>
                <a:spcPct val="20000"/>
              </a:spcBef>
              <a:buClr>
                <a:srgbClr val="CB9745"/>
              </a:buClr>
              <a:buFontTx/>
              <a:buChar char="•"/>
              <a:defRPr/>
            </a:pPr>
            <a:r>
              <a:rPr lang="en-US" sz="1600" kern="0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Surface must bound object 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CB9745"/>
              </a:buClr>
              <a:buFontTx/>
              <a:buChar char="•"/>
              <a:defRPr/>
            </a:pPr>
            <a:r>
              <a:rPr kumimoji="0" lang="en-US" sz="1800" b="0" i="1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Proximity</a:t>
            </a:r>
          </a:p>
          <a:p>
            <a:pPr marL="800100" lvl="1" indent="-342900" eaLnBrk="1" hangingPunct="1">
              <a:spcBef>
                <a:spcPct val="20000"/>
              </a:spcBef>
              <a:buClr>
                <a:srgbClr val="CB9745"/>
              </a:buClr>
              <a:buFontTx/>
              <a:buChar char="•"/>
              <a:defRPr/>
            </a:pPr>
            <a:r>
              <a:rPr lang="en-US" sz="1600" kern="0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Labels must lie as close as possible to corresponding region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CB9745"/>
              </a:buClr>
              <a:buFontTx/>
              <a:buChar char="•"/>
              <a:defRPr/>
            </a:pPr>
            <a:r>
              <a:rPr lang="en-US" sz="1800" i="1" kern="0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Shape-conveying</a:t>
            </a:r>
          </a:p>
          <a:p>
            <a:pPr marL="800100" lvl="1" indent="-342900" eaLnBrk="1" hangingPunct="1">
              <a:spcBef>
                <a:spcPct val="20000"/>
              </a:spcBef>
              <a:buClr>
                <a:srgbClr val="CB9745"/>
              </a:buClr>
              <a:buFontTx/>
              <a:buChar char="•"/>
              <a:defRPr/>
            </a:pPr>
            <a:r>
              <a:rPr lang="en-US" sz="1600" kern="0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Scaffold should retain as much of the original shape as possible.</a:t>
            </a:r>
          </a:p>
          <a:p>
            <a:pPr marL="800100" lvl="1" indent="-342900" eaLnBrk="1" hangingPunct="1">
              <a:spcBef>
                <a:spcPct val="20000"/>
              </a:spcBef>
              <a:buClr>
                <a:srgbClr val="CB9745"/>
              </a:buClr>
              <a:buFontTx/>
              <a:buChar char="•"/>
              <a:defRPr/>
            </a:pPr>
            <a:endParaRPr lang="en-US" sz="1800" kern="0" dirty="0" smtClean="0">
              <a:solidFill>
                <a:srgbClr val="3C3A37"/>
              </a:solidFill>
              <a:latin typeface="+mn-lt"/>
              <a:ea typeface="+mn-ea"/>
            </a:endParaRPr>
          </a:p>
        </p:txBody>
      </p:sp>
      <p:pic>
        <p:nvPicPr>
          <p:cNvPr id="4" name="Content Placeholder 4" descr="Brain.png"/>
          <p:cNvPicPr>
            <a:picLocks noGrp="1" noChangeAspect="1"/>
          </p:cNvPicPr>
          <p:nvPr>
            <p:ph idx="1"/>
          </p:nvPr>
        </p:nvPicPr>
        <p:blipFill>
          <a:blip r:embed="rId3"/>
          <a:srcRect l="45106" t="14338" r="19149" b="52207"/>
          <a:stretch>
            <a:fillRect/>
          </a:stretch>
        </p:blipFill>
        <p:spPr>
          <a:xfrm>
            <a:off x="6096000" y="1752600"/>
            <a:ext cx="2133600" cy="1600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7662</TotalTime>
  <Words>1245</Words>
  <Application>Microsoft PowerPoint</Application>
  <PresentationFormat>On-screen Show (4:3)</PresentationFormat>
  <Paragraphs>357</Paragraphs>
  <Slides>74</Slides>
  <Notes>35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75" baseType="lpstr">
      <vt:lpstr>Blank Presentation</vt:lpstr>
      <vt:lpstr>Text Scaffolds for Effective Surface Labeling</vt:lpstr>
      <vt:lpstr>The Idea: Placing Text on a Surface</vt:lpstr>
      <vt:lpstr>The Idea: Placing Text on a Surface</vt:lpstr>
      <vt:lpstr>The Idea: Placing Text on a Surface</vt:lpstr>
      <vt:lpstr>The Idea: Placing Text on a Surface</vt:lpstr>
      <vt:lpstr>The Art of Cartography</vt:lpstr>
      <vt:lpstr>The Art of Cartography</vt:lpstr>
      <vt:lpstr>What about in 3D?</vt:lpstr>
      <vt:lpstr>Goals</vt:lpstr>
      <vt:lpstr>Goals</vt:lpstr>
      <vt:lpstr>Goals</vt:lpstr>
      <vt:lpstr>Goals</vt:lpstr>
      <vt:lpstr>Outline</vt:lpstr>
      <vt:lpstr>Outline</vt:lpstr>
      <vt:lpstr>Text Scaffold Generation</vt:lpstr>
      <vt:lpstr>Text Scaffold Generation Step 1: Build Distance Field</vt:lpstr>
      <vt:lpstr>Text Scaffold Generation Step 1: Build Distance Field</vt:lpstr>
      <vt:lpstr>Text Scaffold Generation Step 2: Dilate &amp; Add Visibility Weight</vt:lpstr>
      <vt:lpstr>Text Scaffold Generation Step 2: Dilate &amp; Add Visibility Weight</vt:lpstr>
      <vt:lpstr>Text Scaffold Generation Step 2: Dilate &amp; Add Visibility Weight</vt:lpstr>
      <vt:lpstr>Text Scaffold Generation Step 2: Dilate &amp; Add Visibility Weight</vt:lpstr>
      <vt:lpstr>Text Scaffold Generation Step 2: Dilate &amp; Add Visibility Weight</vt:lpstr>
      <vt:lpstr>Text Scaffold Generation Step 3: Smooth Field</vt:lpstr>
      <vt:lpstr>Text Scaffold Generation Step 3: Smooth Field</vt:lpstr>
      <vt:lpstr>Text Scaffold Generation Step 4: Erode to Fit</vt:lpstr>
      <vt:lpstr>Text Scaffold Generation Step 5: Build Scaffold Mesh</vt:lpstr>
      <vt:lpstr>Text Scaffold Generation Step 6: Smooth Mesh</vt:lpstr>
      <vt:lpstr>Outline</vt:lpstr>
      <vt:lpstr>Labeling</vt:lpstr>
      <vt:lpstr>Point Labeling</vt:lpstr>
      <vt:lpstr>Point Labeling</vt:lpstr>
      <vt:lpstr>Point Labeling</vt:lpstr>
      <vt:lpstr>Point Labeling</vt:lpstr>
      <vt:lpstr>Point Labeling</vt:lpstr>
      <vt:lpstr>Lineal Labeling</vt:lpstr>
      <vt:lpstr>Lineal Labeling</vt:lpstr>
      <vt:lpstr>Lineal Labeling:  1) Sketching a Path</vt:lpstr>
      <vt:lpstr>Lineal Labeling:  1) Sketching a Path</vt:lpstr>
      <vt:lpstr>Lineal Labeling:  1) Sketching a Path</vt:lpstr>
      <vt:lpstr>Lineal Labeling:  1) Sketching a Path</vt:lpstr>
      <vt:lpstr>Lineal Labeling:  2) Geodesic Paths</vt:lpstr>
      <vt:lpstr>Lineal Labeling:  2) Geodesic Paths</vt:lpstr>
      <vt:lpstr>Lineal Labeling:  2) Geodesic Paths</vt:lpstr>
      <vt:lpstr>Lineal Labeling: 2) Geodesic Paths</vt:lpstr>
      <vt:lpstr>Cartographic Labeling</vt:lpstr>
      <vt:lpstr>Cartographic Labeling</vt:lpstr>
      <vt:lpstr>Areal (Region) Labeling</vt:lpstr>
      <vt:lpstr>Areal (Region) Labeling</vt:lpstr>
      <vt:lpstr>Areal (Region) Labeling</vt:lpstr>
      <vt:lpstr>Areal (Region) Labeling</vt:lpstr>
      <vt:lpstr>Path Smoothing</vt:lpstr>
      <vt:lpstr>Path Smoothing</vt:lpstr>
      <vt:lpstr>Path Smoothing</vt:lpstr>
      <vt:lpstr>Path Smoothing</vt:lpstr>
      <vt:lpstr>Path Smoothing</vt:lpstr>
      <vt:lpstr>Path Smoothing</vt:lpstr>
      <vt:lpstr>Path Smoothing</vt:lpstr>
      <vt:lpstr>Path Smoothing</vt:lpstr>
      <vt:lpstr>Path Smoothing</vt:lpstr>
      <vt:lpstr>Text Rendering</vt:lpstr>
      <vt:lpstr>Text Rendering</vt:lpstr>
      <vt:lpstr>Outline</vt:lpstr>
      <vt:lpstr>Results</vt:lpstr>
      <vt:lpstr>Results</vt:lpstr>
      <vt:lpstr>Results</vt:lpstr>
      <vt:lpstr>Results</vt:lpstr>
      <vt:lpstr>Results</vt:lpstr>
      <vt:lpstr>Results</vt:lpstr>
      <vt:lpstr>Results</vt:lpstr>
      <vt:lpstr>Results</vt:lpstr>
      <vt:lpstr>Results</vt:lpstr>
      <vt:lpstr>Limitations</vt:lpstr>
      <vt:lpstr>Conclusion</vt:lpstr>
      <vt:lpstr>Thanks!</vt:lpstr>
    </vt:vector>
  </TitlesOfParts>
  <Company>Melissa Kingman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Melissa Kingman</dc:creator>
  <cp:lastModifiedBy>Greg Cipriano</cp:lastModifiedBy>
  <cp:revision>432</cp:revision>
  <dcterms:created xsi:type="dcterms:W3CDTF">2008-06-27T17:43:02Z</dcterms:created>
  <dcterms:modified xsi:type="dcterms:W3CDTF">2008-10-23T19:49:00Z</dcterms:modified>
</cp:coreProperties>
</file>